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89" r:id="rId6"/>
    <p:sldId id="258" r:id="rId7"/>
    <p:sldId id="269" r:id="rId8"/>
    <p:sldId id="291" r:id="rId9"/>
    <p:sldId id="270" r:id="rId10"/>
    <p:sldId id="273" r:id="rId11"/>
    <p:sldId id="272" r:id="rId12"/>
    <p:sldId id="274" r:id="rId13"/>
    <p:sldId id="275" r:id="rId14"/>
    <p:sldId id="271" r:id="rId15"/>
    <p:sldId id="281" r:id="rId16"/>
    <p:sldId id="280" r:id="rId17"/>
    <p:sldId id="284" r:id="rId18"/>
    <p:sldId id="282" r:id="rId19"/>
    <p:sldId id="277" r:id="rId20"/>
    <p:sldId id="278" r:id="rId21"/>
    <p:sldId id="279" r:id="rId22"/>
    <p:sldId id="283" r:id="rId23"/>
    <p:sldId id="290" r:id="rId24"/>
    <p:sldId id="288" r:id="rId25"/>
    <p:sldId id="286" r:id="rId26"/>
    <p:sldId id="293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2078" autoAdjust="0"/>
  </p:normalViewPr>
  <p:slideViewPr>
    <p:cSldViewPr snapToGrid="0">
      <p:cViewPr varScale="1">
        <p:scale>
          <a:sx n="74" d="100"/>
          <a:sy n="74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3A9F-695D-4E7C-9D97-FB08743A1030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192E-EA32-4D1B-A091-98A0F13F3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ahealthcenter.hrsa.gov/too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gov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gov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Preséntese</a:t>
            </a:r>
            <a:r>
              <a:rPr lang="en-US" dirty="0"/>
              <a:t> a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 e </a:t>
            </a:r>
            <a:r>
              <a:rPr lang="en-US" dirty="0" err="1"/>
              <a:t>introduzca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título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organización</a:t>
            </a:r>
            <a:r>
              <a:rPr lang="en-US" dirty="0"/>
              <a:t> a la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pertenece</a:t>
            </a:r>
            <a:r>
              <a:rPr lang="en-US" dirty="0"/>
              <a:t>.
</a:t>
            </a:r>
            <a:r>
              <a:rPr lang="en-US" dirty="0" err="1"/>
              <a:t>Explique</a:t>
            </a:r>
            <a:r>
              <a:rPr lang="en-US" dirty="0"/>
              <a:t> que </a:t>
            </a:r>
            <a:r>
              <a:rPr lang="en-US" dirty="0" err="1"/>
              <a:t>Cultivemos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dedicada</a:t>
            </a:r>
            <a:r>
              <a:rPr lang="en-US" dirty="0"/>
              <a:t> 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agricultores</a:t>
            </a:r>
            <a:r>
              <a:rPr lang="en-US" dirty="0"/>
              <a:t> y </a:t>
            </a:r>
            <a:r>
              <a:rPr lang="en-US" dirty="0" err="1"/>
              <a:t>trabajadores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 a </a:t>
            </a:r>
            <a:r>
              <a:rPr lang="en-US" dirty="0" err="1"/>
              <a:t>manejar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estrés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agricultura</a:t>
            </a:r>
            <a:r>
              <a:rPr lang="en-US" dirty="0"/>
              <a:t>. 
El </a:t>
            </a:r>
            <a:r>
              <a:rPr lang="en-US" dirty="0" err="1"/>
              <a:t>tema</a:t>
            </a:r>
            <a:r>
              <a:rPr lang="en-US" dirty="0"/>
              <a:t> de hoy es </a:t>
            </a:r>
            <a:r>
              <a:rPr lang="en-US" dirty="0" err="1"/>
              <a:t>cómo</a:t>
            </a:r>
            <a:r>
              <a:rPr lang="en-US" dirty="0"/>
              <a:t> acceder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y </a:t>
            </a:r>
            <a:r>
              <a:rPr lang="en-US" dirty="0" err="1"/>
              <a:t>comprender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
</a:t>
            </a:r>
          </a:p>
          <a:p>
            <a:r>
              <a:rPr lang="en-US" dirty="0"/>
              <a:t>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 es </a:t>
            </a:r>
            <a:r>
              <a:rPr lang="en-US" dirty="0" err="1"/>
              <a:t>costosa</a:t>
            </a:r>
            <a:r>
              <a:rPr lang="en-US" dirty="0"/>
              <a:t>.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cubrir</a:t>
            </a:r>
            <a:r>
              <a:rPr lang="en-US" dirty="0"/>
              <a:t> </a:t>
            </a:r>
            <a:r>
              <a:rPr lang="en-US" dirty="0" err="1"/>
              <a:t>algunos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ser </a:t>
            </a:r>
            <a:r>
              <a:rPr lang="en-US" dirty="0" err="1"/>
              <a:t>proporcionado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o </a:t>
            </a:r>
            <a:r>
              <a:rPr lang="en-US" dirty="0" err="1"/>
              <a:t>comprado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del mercado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.
</a:t>
            </a:r>
          </a:p>
          <a:p>
            <a:r>
              <a:rPr lang="en-US" dirty="0"/>
              <a:t>La </a:t>
            </a:r>
            <a:r>
              <a:rPr lang="en-US" dirty="0" err="1"/>
              <a:t>mayoría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hospitales</a:t>
            </a:r>
            <a:r>
              <a:rPr lang="en-US" dirty="0"/>
              <a:t> y </a:t>
            </a:r>
            <a:r>
              <a:rPr lang="en-US" dirty="0" err="1"/>
              <a:t>centros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no </a:t>
            </a:r>
            <a:r>
              <a:rPr lang="en-US" dirty="0" err="1"/>
              <a:t>requieren</a:t>
            </a:r>
            <a:r>
              <a:rPr lang="en-US" dirty="0"/>
              <a:t> </a:t>
            </a:r>
            <a:r>
              <a:rPr lang="en-US" dirty="0" err="1"/>
              <a:t>documentación</a:t>
            </a:r>
            <a:r>
              <a:rPr lang="en-US" dirty="0"/>
              <a:t> de residencia o </a:t>
            </a:r>
            <a:r>
              <a:rPr lang="en-US" dirty="0" err="1"/>
              <a:t>estatus</a:t>
            </a:r>
            <a:r>
              <a:rPr lang="en-US" dirty="0"/>
              <a:t> </a:t>
            </a:r>
            <a:r>
              <a:rPr lang="en-US" dirty="0" err="1"/>
              <a:t>migratorio</a:t>
            </a:r>
            <a:r>
              <a:rPr lang="en-US" dirty="0"/>
              <a:t> y </a:t>
            </a:r>
            <a:r>
              <a:rPr lang="en-US" dirty="0" err="1"/>
              <a:t>ayudarán</a:t>
            </a:r>
            <a:r>
              <a:rPr lang="en-US" dirty="0"/>
              <a:t> a </a:t>
            </a:r>
            <a:r>
              <a:rPr lang="en-US" dirty="0" err="1"/>
              <a:t>cualquier</a:t>
            </a:r>
            <a:r>
              <a:rPr lang="en-US" dirty="0"/>
              <a:t> persona. El </a:t>
            </a:r>
            <a:r>
              <a:rPr lang="en-US" dirty="0" err="1"/>
              <a:t>costo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un </a:t>
            </a:r>
            <a:r>
              <a:rPr lang="en-US" dirty="0" err="1"/>
              <a:t>médico</a:t>
            </a:r>
            <a:r>
              <a:rPr lang="en-US" dirty="0"/>
              <a:t> </a:t>
            </a:r>
            <a:r>
              <a:rPr lang="en-US" dirty="0" err="1"/>
              <a:t>dependerá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que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utilizado</a:t>
            </a:r>
            <a:r>
              <a:rPr lang="en-US" dirty="0"/>
              <a:t>.. </a:t>
            </a:r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presentación</a:t>
            </a:r>
            <a:r>
              <a:rPr lang="en-US" dirty="0"/>
              <a:t> de hoy </a:t>
            </a:r>
            <a:r>
              <a:rPr lang="en-US" dirty="0" err="1"/>
              <a:t>proporcionará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visión</a:t>
            </a:r>
            <a:r>
              <a:rPr lang="en-US" dirty="0"/>
              <a:t> general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y </a:t>
            </a:r>
            <a:r>
              <a:rPr lang="en-US" dirty="0" err="1"/>
              <a:t>seguros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
</a:t>
            </a:r>
            <a:r>
              <a:rPr lang="en-US" b="1" dirty="0"/>
              <a:t>Nota para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facilitador</a:t>
            </a:r>
            <a:r>
              <a:rPr lang="en-US" b="1" dirty="0"/>
              <a:t>: </a:t>
            </a:r>
            <a:r>
              <a:rPr lang="en-US" b="1" dirty="0" err="1"/>
              <a:t>Distribuir</a:t>
            </a:r>
            <a:r>
              <a:rPr lang="en-US" b="1" dirty="0"/>
              <a:t> </a:t>
            </a:r>
            <a:r>
              <a:rPr lang="en-US" b="1" dirty="0" err="1"/>
              <a:t>publicación</a:t>
            </a:r>
            <a:r>
              <a:rPr lang="en-US" dirty="0"/>
              <a:t>
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7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bien. Por lo tanto, 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quién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cuánto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copago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deducible. Se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llamado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legal entre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cubiertos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inquietudes.
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sabe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Por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chequeo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empleador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amigos ideas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lastimarse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mire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teléfono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miembros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plan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empleador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hospital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urgencia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teléfono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teléfono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6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planes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conjunto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planes, lo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algún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uno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cubren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Por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plan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deducible alto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mensuales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copagos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deducible bajo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mensuales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
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llama la red.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negociado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tarifas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cuánto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cobrarán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alguien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cobran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tarifas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negociadas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
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
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 del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mencionados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aquí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mensual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cuota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mensual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plan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Deducible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dinero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bolsillo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elegibles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comience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preventivos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primero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deducible.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cubierto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Por lo general,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copago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cargos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Tienda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comparación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empleador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ha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sitio web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quiénes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líneas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7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elija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plan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mensual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asegurarse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
Una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tarjeta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tarjeta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póliza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copago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
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mostrará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tarjeta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copago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tarjeta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
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9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facilitador</a:t>
            </a:r>
            <a:r>
              <a:rPr lang="en-US" dirty="0"/>
              <a:t> - revise la </a:t>
            </a:r>
            <a:r>
              <a:rPr lang="en-US" dirty="0" err="1"/>
              <a:t>diapositiva</a:t>
            </a:r>
            <a:r>
              <a:rPr lang="en-US" dirty="0"/>
              <a:t>
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 para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Explicación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escrita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envía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resumiendo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pagó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compañía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lo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1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Copago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cubierto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34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Revise la </a:t>
            </a:r>
            <a:r>
              <a:rPr lang="en-US" dirty="0" err="1"/>
              <a:t>historia</a:t>
            </a:r>
            <a:r>
              <a:rPr lang="en-US" dirty="0"/>
              <a:t> del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estudio</a:t>
            </a:r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56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75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93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Pida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participantes</a:t>
            </a:r>
            <a:r>
              <a:rPr lang="en-US" dirty="0"/>
              <a:t> que </a:t>
            </a:r>
            <a:r>
              <a:rPr lang="en-US" dirty="0" err="1"/>
              <a:t>compartan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escenario</a:t>
            </a:r>
            <a:r>
              <a:rPr lang="en-US" dirty="0"/>
              <a:t> </a:t>
            </a:r>
            <a:r>
              <a:rPr lang="en-US" dirty="0" err="1"/>
              <a:t>elegirían</a:t>
            </a:r>
            <a:r>
              <a:rPr lang="en-US" dirty="0"/>
              <a:t> y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.
</a:t>
            </a:r>
            <a:r>
              <a:rPr lang="en-US" dirty="0" err="1"/>
              <a:t>Pregunte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adicionales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4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Unidos,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se </a:t>
            </a:r>
            <a:r>
              <a:rPr lang="en-US" dirty="0" err="1"/>
              <a:t>brinda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hospitales</a:t>
            </a:r>
            <a:r>
              <a:rPr lang="en-US" dirty="0"/>
              <a:t>, </a:t>
            </a:r>
            <a:r>
              <a:rPr lang="en-US" dirty="0" err="1"/>
              <a:t>clínicas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urgencia</a:t>
            </a:r>
            <a:r>
              <a:rPr lang="en-US" dirty="0"/>
              <a:t> y </a:t>
            </a:r>
            <a:r>
              <a:rPr lang="en-US" dirty="0" err="1"/>
              <a:t>médicos</a:t>
            </a:r>
            <a:r>
              <a:rPr lang="en-US" dirty="0"/>
              <a:t> locales. 
Hay </a:t>
            </a:r>
            <a:r>
              <a:rPr lang="en-US" dirty="0" err="1"/>
              <a:t>médicos</a:t>
            </a:r>
            <a:r>
              <a:rPr lang="en-US" dirty="0"/>
              <a:t> que son </a:t>
            </a:r>
            <a:r>
              <a:rPr lang="en-US" dirty="0" err="1"/>
              <a:t>generalistas</a:t>
            </a:r>
            <a:r>
              <a:rPr lang="en-US" dirty="0"/>
              <a:t>, </a:t>
            </a:r>
            <a:r>
              <a:rPr lang="en-US" dirty="0" err="1"/>
              <a:t>médicos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o </a:t>
            </a:r>
            <a:r>
              <a:rPr lang="en-US" dirty="0" err="1"/>
              <a:t>médicos</a:t>
            </a:r>
            <a:r>
              <a:rPr lang="en-US" dirty="0"/>
              <a:t> de </a:t>
            </a:r>
            <a:r>
              <a:rPr lang="en-US" dirty="0" err="1"/>
              <a:t>familia</a:t>
            </a:r>
            <a:r>
              <a:rPr lang="en-US" dirty="0"/>
              <a:t> que </a:t>
            </a:r>
            <a:r>
              <a:rPr lang="en-US" dirty="0" err="1"/>
              <a:t>tratan</a:t>
            </a:r>
            <a:r>
              <a:rPr lang="en-US" dirty="0"/>
              <a:t> a las personas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. 
</a:t>
            </a:r>
            <a:r>
              <a:rPr lang="en-US" dirty="0" err="1"/>
              <a:t>También</a:t>
            </a:r>
            <a:r>
              <a:rPr lang="en-US" dirty="0"/>
              <a:t> hay </a:t>
            </a:r>
            <a:r>
              <a:rPr lang="en-US" dirty="0" err="1"/>
              <a:t>especialistas</a:t>
            </a:r>
            <a:r>
              <a:rPr lang="en-US" dirty="0"/>
              <a:t> que se </a:t>
            </a:r>
            <a:r>
              <a:rPr lang="en-US" dirty="0" err="1"/>
              <a:t>centran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ciertas</a:t>
            </a:r>
            <a:r>
              <a:rPr lang="en-US" dirty="0"/>
              <a:t> </a:t>
            </a:r>
            <a:r>
              <a:rPr lang="en-US" dirty="0" err="1"/>
              <a:t>enfermedades</a:t>
            </a:r>
            <a:r>
              <a:rPr lang="en-US" dirty="0"/>
              <a:t> o </a:t>
            </a:r>
            <a:r>
              <a:rPr lang="en-US" dirty="0" err="1"/>
              <a:t>dolencias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la diabetes o las </a:t>
            </a:r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cardíacas</a:t>
            </a:r>
            <a:r>
              <a:rPr lang="en-US" dirty="0"/>
              <a:t>. 
Hay </a:t>
            </a:r>
            <a:r>
              <a:rPr lang="en-US" dirty="0" err="1"/>
              <a:t>laboratorios</a:t>
            </a:r>
            <a:r>
              <a:rPr lang="en-US" dirty="0"/>
              <a:t> que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visitar</a:t>
            </a:r>
            <a:r>
              <a:rPr lang="en-US" dirty="0"/>
              <a:t> que toman </a:t>
            </a:r>
            <a:r>
              <a:rPr lang="en-US" dirty="0" err="1"/>
              <a:t>muestras</a:t>
            </a:r>
            <a:r>
              <a:rPr lang="en-US" dirty="0"/>
              <a:t> de </a:t>
            </a:r>
            <a:r>
              <a:rPr lang="en-US" dirty="0" err="1"/>
              <a:t>sangre</a:t>
            </a:r>
            <a:r>
              <a:rPr lang="en-US" dirty="0"/>
              <a:t>, </a:t>
            </a:r>
            <a:r>
              <a:rPr lang="en-US" dirty="0" err="1"/>
              <a:t>radiografías</a:t>
            </a:r>
            <a:r>
              <a:rPr lang="en-US" dirty="0"/>
              <a:t> u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pruebas</a:t>
            </a:r>
            <a:r>
              <a:rPr lang="en-US" dirty="0"/>
              <a:t> </a:t>
            </a:r>
            <a:r>
              <a:rPr lang="en-US" dirty="0" err="1"/>
              <a:t>prescritas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de </a:t>
            </a:r>
            <a:r>
              <a:rPr lang="en-US" dirty="0" err="1"/>
              <a:t>familia</a:t>
            </a:r>
            <a:r>
              <a:rPr lang="en-US" dirty="0"/>
              <a:t> /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o </a:t>
            </a:r>
            <a:r>
              <a:rPr lang="en-US" dirty="0" err="1"/>
              <a:t>especialistas</a:t>
            </a:r>
            <a:r>
              <a:rPr lang="en-US" dirty="0"/>
              <a:t>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comprender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.
Hay </a:t>
            </a:r>
            <a:r>
              <a:rPr lang="en-US" dirty="0" err="1"/>
              <a:t>hospitales</a:t>
            </a:r>
            <a:r>
              <a:rPr lang="en-US" dirty="0"/>
              <a:t> que </a:t>
            </a:r>
            <a:r>
              <a:rPr lang="en-US" dirty="0" err="1"/>
              <a:t>ofrecen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sala</a:t>
            </a:r>
            <a:r>
              <a:rPr lang="en-US" dirty="0"/>
              <a:t> de </a:t>
            </a:r>
            <a:r>
              <a:rPr lang="en-US" dirty="0" err="1"/>
              <a:t>emergencias</a:t>
            </a:r>
            <a:r>
              <a:rPr lang="en-US" dirty="0"/>
              <a:t>,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quirúrgicos</a:t>
            </a:r>
            <a:r>
              <a:rPr lang="en-US" dirty="0"/>
              <a:t> </a:t>
            </a:r>
            <a:r>
              <a:rPr lang="en-US" dirty="0" err="1"/>
              <a:t>generales</a:t>
            </a:r>
            <a:r>
              <a:rPr lang="en-US" dirty="0"/>
              <a:t> y </a:t>
            </a:r>
            <a:r>
              <a:rPr lang="en-US" dirty="0" err="1"/>
              <a:t>especializados</a:t>
            </a:r>
            <a:r>
              <a:rPr lang="en-US" dirty="0"/>
              <a:t>,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rayos</a:t>
            </a:r>
            <a:r>
              <a:rPr lang="en-US" dirty="0"/>
              <a:t> X / </a:t>
            </a:r>
            <a:r>
              <a:rPr lang="en-US" dirty="0" err="1"/>
              <a:t>radiología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laboratorio</a:t>
            </a:r>
            <a:r>
              <a:rPr lang="en-US" dirty="0"/>
              <a:t>.
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hospitales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centros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emergencia</a:t>
            </a:r>
            <a:r>
              <a:rPr lang="en-US" dirty="0"/>
              <a:t>. Y </a:t>
            </a:r>
            <a:r>
              <a:rPr lang="en-US" dirty="0" err="1"/>
              <a:t>estos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que uno </a:t>
            </a:r>
            <a:r>
              <a:rPr lang="en-US" dirty="0" err="1"/>
              <a:t>visita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algo </a:t>
            </a:r>
            <a:r>
              <a:rPr lang="en-US" dirty="0" err="1"/>
              <a:t>realmente</a:t>
            </a:r>
            <a:r>
              <a:rPr lang="en-US" dirty="0"/>
              <a:t> horrible o </a:t>
            </a:r>
            <a:r>
              <a:rPr lang="en-US" dirty="0" err="1"/>
              <a:t>potencialmente</a:t>
            </a:r>
            <a:r>
              <a:rPr lang="en-US" dirty="0"/>
              <a:t> mortal </a:t>
            </a:r>
            <a:r>
              <a:rPr lang="en-US" dirty="0" err="1"/>
              <a:t>sucede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ataque</a:t>
            </a:r>
            <a:r>
              <a:rPr lang="en-US" dirty="0"/>
              <a:t> </a:t>
            </a:r>
            <a:r>
              <a:rPr lang="en-US" dirty="0" err="1"/>
              <a:t>cardíaco</a:t>
            </a:r>
            <a:r>
              <a:rPr lang="en-US" dirty="0"/>
              <a:t> o un </a:t>
            </a:r>
            <a:r>
              <a:rPr lang="en-US" dirty="0" err="1"/>
              <a:t>accidente</a:t>
            </a:r>
            <a:r>
              <a:rPr lang="en-US" dirty="0"/>
              <a:t> </a:t>
            </a:r>
            <a:r>
              <a:rPr lang="en-US" dirty="0" err="1"/>
              <a:t>automovilístico</a:t>
            </a:r>
            <a:r>
              <a:rPr lang="en-US" dirty="0"/>
              <a:t>. 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75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lo </a:t>
            </a:r>
            <a:r>
              <a:rPr lang="en-US" dirty="0" err="1"/>
              <a:t>desea</a:t>
            </a:r>
            <a:r>
              <a:rPr lang="en-US" dirty="0"/>
              <a:t> </a:t>
            </a:r>
            <a:r>
              <a:rPr lang="en-US" dirty="0" err="1"/>
              <a:t>agregue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locales.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2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Distribuir</a:t>
            </a:r>
            <a:r>
              <a:rPr lang="en-US" dirty="0"/>
              <a:t> la </a:t>
            </a:r>
            <a:r>
              <a:rPr lang="en-US" dirty="0" err="1"/>
              <a:t>evaluación</a:t>
            </a:r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CF499-F23C-4BBD-9655-032DE0DE39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máximo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Si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lesionado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difícil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saber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Unidos hay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Federalmente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Calificados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federales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rechazado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menudo, hay planes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ayudarlo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cubrir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 largo del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Encuentre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cercano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https://findahealthcenter.hrsa.gov/tool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0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dependerá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móvil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cuánto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cobrarán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hacerle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 para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las palabras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saber
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Tarifa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móvil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variables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diagnóstico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1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cubre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lesión</a:t>
            </a:r>
            <a:r>
              <a:rPr lang="en-US" dirty="0"/>
              <a:t>? </a:t>
            </a:r>
            <a:r>
              <a:rPr lang="en-US" dirty="0" err="1"/>
              <a:t>Depende</a:t>
            </a:r>
            <a:r>
              <a:rPr lang="en-US" dirty="0"/>
              <a:t> un poco de las </a:t>
            </a:r>
            <a:r>
              <a:rPr lang="en-US" dirty="0" err="1"/>
              <a:t>circunstancias</a:t>
            </a:r>
            <a:r>
              <a:rPr lang="en-US" dirty="0"/>
              <a:t>. Si se </a:t>
            </a:r>
            <a:r>
              <a:rPr lang="en-US" dirty="0" err="1"/>
              <a:t>lesiona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, la </a:t>
            </a:r>
            <a:r>
              <a:rPr lang="en-US" dirty="0" err="1"/>
              <a:t>mayoría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empleadores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compensación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o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compensación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. La </a:t>
            </a:r>
            <a:r>
              <a:rPr lang="en-US" dirty="0" err="1"/>
              <a:t>compensación</a:t>
            </a:r>
            <a:r>
              <a:rPr lang="en-US" dirty="0"/>
              <a:t> de </a:t>
            </a:r>
            <a:r>
              <a:rPr lang="en-US" dirty="0" err="1"/>
              <a:t>trabajadores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forma de </a:t>
            </a:r>
            <a:r>
              <a:rPr lang="en-US" dirty="0" err="1"/>
              <a:t>seguro</a:t>
            </a:r>
            <a:r>
              <a:rPr lang="en-US" dirty="0"/>
              <a:t> que </a:t>
            </a:r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reemplazo</a:t>
            </a:r>
            <a:r>
              <a:rPr lang="en-US" dirty="0"/>
              <a:t> de </a:t>
            </a:r>
            <a:r>
              <a:rPr lang="en-US" dirty="0" err="1"/>
              <a:t>salario</a:t>
            </a:r>
            <a:r>
              <a:rPr lang="en-US" dirty="0"/>
              <a:t> y </a:t>
            </a:r>
            <a:r>
              <a:rPr lang="en-US" dirty="0" err="1"/>
              <a:t>beneficios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empleados</a:t>
            </a:r>
            <a:r>
              <a:rPr lang="en-US" dirty="0"/>
              <a:t> </a:t>
            </a:r>
            <a:r>
              <a:rPr lang="en-US" dirty="0" err="1"/>
              <a:t>lesionados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curso</a:t>
            </a:r>
            <a:r>
              <a:rPr lang="en-US" dirty="0"/>
              <a:t> del </a:t>
            </a:r>
            <a:r>
              <a:rPr lang="en-US" dirty="0" err="1"/>
              <a:t>empleo</a:t>
            </a:r>
            <a:r>
              <a:rPr lang="en-US" dirty="0"/>
              <a:t> a </a:t>
            </a:r>
            <a:r>
              <a:rPr lang="en-US" dirty="0" err="1"/>
              <a:t>cambio</a:t>
            </a:r>
            <a:r>
              <a:rPr lang="en-US" dirty="0"/>
              <a:t> de la </a:t>
            </a:r>
            <a:r>
              <a:rPr lang="en-US" dirty="0" err="1"/>
              <a:t>renuncia</a:t>
            </a:r>
            <a:r>
              <a:rPr lang="en-US" dirty="0"/>
              <a:t> </a:t>
            </a:r>
            <a:r>
              <a:rPr lang="en-US" dirty="0" err="1"/>
              <a:t>obligatoria</a:t>
            </a:r>
            <a:r>
              <a:rPr lang="en-US" dirty="0"/>
              <a:t> del derecho del </a:t>
            </a:r>
            <a:r>
              <a:rPr lang="en-US" dirty="0" err="1"/>
              <a:t>empleado</a:t>
            </a:r>
            <a:r>
              <a:rPr lang="en-US" dirty="0"/>
              <a:t> a </a:t>
            </a:r>
            <a:r>
              <a:rPr lang="en-US" dirty="0" err="1"/>
              <a:t>demandar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agravio</a:t>
            </a:r>
            <a:r>
              <a:rPr lang="en-US" dirty="0"/>
              <a:t> de </a:t>
            </a:r>
            <a:r>
              <a:rPr lang="en-US" dirty="0" err="1"/>
              <a:t>negligencia</a:t>
            </a:r>
            <a:r>
              <a:rPr lang="en-US" dirty="0"/>
              <a:t>.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deberia</a:t>
            </a:r>
            <a:r>
              <a:rPr lang="en-US" dirty="0"/>
              <a:t> </a:t>
            </a:r>
            <a:r>
              <a:rPr lang="en-US" dirty="0" err="1"/>
              <a:t>hablar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</a:t>
            </a:r>
            <a:r>
              <a:rPr lang="en-US" dirty="0" err="1"/>
              <a:t>acerca</a:t>
            </a:r>
            <a:r>
              <a:rPr lang="en-US" dirty="0"/>
              <a:t> de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disponible para </a:t>
            </a:r>
            <a:r>
              <a:rPr lang="en-US" dirty="0" err="1"/>
              <a:t>usted</a:t>
            </a:r>
            <a:r>
              <a:rPr lang="en-US" dirty="0"/>
              <a:t>.
</a:t>
            </a:r>
          </a:p>
          <a:p>
            <a:r>
              <a:rPr lang="en-US" dirty="0"/>
              <a:t>Si no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medico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Ud</a:t>
            </a:r>
            <a:r>
              <a:rPr lang="en-US" dirty="0"/>
              <a:t>. </a:t>
            </a:r>
            <a:r>
              <a:rPr lang="en-US" dirty="0" err="1"/>
              <a:t>pagará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. Por lo tanto, es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centro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antes de que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emergencia</a:t>
            </a:r>
            <a:r>
              <a:rPr lang="en-US" dirty="0"/>
              <a:t>.
</a:t>
            </a:r>
          </a:p>
          <a:p>
            <a:r>
              <a:rPr lang="en-US" dirty="0"/>
              <a:t>Si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comparte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de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con la </a:t>
            </a:r>
            <a:r>
              <a:rPr lang="en-US" dirty="0" err="1"/>
              <a:t>compañía</a:t>
            </a:r>
            <a:r>
              <a:rPr lang="en-US" dirty="0"/>
              <a:t> del plan de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  
</a:t>
            </a:r>
            <a:r>
              <a:rPr lang="en-US" dirty="0" err="1"/>
              <a:t>Hablemos</a:t>
            </a:r>
            <a:r>
              <a:rPr lang="en-US" dirty="0"/>
              <a:t> un poco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2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a menudo es </a:t>
            </a:r>
            <a:r>
              <a:rPr lang="en-US" dirty="0" err="1"/>
              <a:t>proporcionado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o se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mercado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. El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herramienta</a:t>
            </a:r>
            <a:r>
              <a:rPr lang="en-US" dirty="0"/>
              <a:t> que las personas </a:t>
            </a:r>
            <a:r>
              <a:rPr lang="en-US" dirty="0" err="1"/>
              <a:t>usan</a:t>
            </a:r>
            <a:r>
              <a:rPr lang="en-US" dirty="0"/>
              <a:t> para </a:t>
            </a:r>
            <a:r>
              <a:rPr lang="en-US" dirty="0" err="1"/>
              <a:t>administrar</a:t>
            </a:r>
            <a:r>
              <a:rPr lang="en-US" dirty="0"/>
              <a:t> </a:t>
            </a:r>
            <a:r>
              <a:rPr lang="en-US" dirty="0" err="1"/>
              <a:t>posibles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desconocidos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se </a:t>
            </a:r>
            <a:r>
              <a:rPr lang="en-US" dirty="0" err="1"/>
              <a:t>enferman</a:t>
            </a:r>
            <a:r>
              <a:rPr lang="en-US" dirty="0"/>
              <a:t>, </a:t>
            </a:r>
            <a:r>
              <a:rPr lang="en-US" dirty="0" err="1"/>
              <a:t>lesionan</a:t>
            </a:r>
            <a:r>
              <a:rPr lang="en-US" dirty="0"/>
              <a:t> o </a:t>
            </a:r>
            <a:r>
              <a:rPr lang="en-US" dirty="0" err="1"/>
              <a:t>desarrollan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afección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crónica</a:t>
            </a:r>
            <a:r>
              <a:rPr lang="en-US" dirty="0"/>
              <a:t>, </a:t>
            </a:r>
            <a:r>
              <a:rPr lang="en-US" dirty="0" err="1"/>
              <a:t>comprando</a:t>
            </a:r>
            <a:r>
              <a:rPr lang="en-US" dirty="0"/>
              <a:t> y </a:t>
            </a:r>
            <a:r>
              <a:rPr lang="en-US" dirty="0" err="1"/>
              <a:t>pagando</a:t>
            </a:r>
            <a:r>
              <a:rPr lang="en-US" dirty="0"/>
              <a:t> un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paga</a:t>
            </a:r>
            <a:r>
              <a:rPr lang="en-US" dirty="0"/>
              <a:t> y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póliza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y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comparten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. 
</a:t>
            </a:r>
          </a:p>
          <a:p>
            <a:r>
              <a:rPr lang="en-US" dirty="0"/>
              <a:t>
La forma </a:t>
            </a:r>
            <a:r>
              <a:rPr lang="en-US" dirty="0" err="1"/>
              <a:t>en</a:t>
            </a:r>
            <a:r>
              <a:rPr lang="en-US" dirty="0"/>
              <a:t> que </a:t>
            </a:r>
            <a:r>
              <a:rPr lang="en-US" dirty="0" err="1"/>
              <a:t>funciona</a:t>
            </a:r>
            <a:r>
              <a:rPr lang="en-US" dirty="0"/>
              <a:t> es que hay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tarifa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la </a:t>
            </a:r>
            <a:r>
              <a:rPr lang="en-US" dirty="0" err="1"/>
              <a:t>póliza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que </a:t>
            </a:r>
            <a:r>
              <a:rPr lang="en-US" dirty="0" err="1"/>
              <a:t>usted</a:t>
            </a:r>
            <a:r>
              <a:rPr lang="en-US" dirty="0"/>
              <a:t> 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pagan. </a:t>
            </a:r>
            <a:r>
              <a:rPr lang="en-US" dirty="0" err="1"/>
              <a:t>Luego</a:t>
            </a:r>
            <a:r>
              <a:rPr lang="en-US" dirty="0"/>
              <a:t>, la </a:t>
            </a:r>
            <a:r>
              <a:rPr lang="en-US" dirty="0" err="1"/>
              <a:t>póliza</a:t>
            </a:r>
            <a:r>
              <a:rPr lang="en-US" dirty="0"/>
              <a:t> </a:t>
            </a:r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beneficios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acceder a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a un </a:t>
            </a:r>
            <a:r>
              <a:rPr lang="en-US" dirty="0" err="1"/>
              <a:t>precio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bajo, 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de la </a:t>
            </a:r>
            <a:r>
              <a:rPr lang="en-US" dirty="0" err="1"/>
              <a:t>atención</a:t>
            </a:r>
            <a:r>
              <a:rPr lang="en-US" dirty="0"/>
              <a:t> con </a:t>
            </a:r>
            <a:r>
              <a:rPr lang="en-US" dirty="0" err="1"/>
              <a:t>ellos</a:t>
            </a:r>
            <a:r>
              <a:rPr lang="en-US" dirty="0"/>
              <a:t> y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prevención</a:t>
            </a:r>
            <a:r>
              <a:rPr lang="en-US" dirty="0"/>
              <a:t> </a:t>
            </a:r>
            <a:r>
              <a:rPr lang="en-US" dirty="0" err="1"/>
              <a:t>ofrecidos</a:t>
            </a:r>
            <a:r>
              <a:rPr lang="en-US" dirty="0"/>
              <a:t> de forma </a:t>
            </a:r>
            <a:r>
              <a:rPr lang="en-US" dirty="0" err="1"/>
              <a:t>gratuita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de </a:t>
            </a:r>
            <a:r>
              <a:rPr lang="en-US" dirty="0" err="1"/>
              <a:t>familia</a:t>
            </a:r>
            <a:r>
              <a:rPr lang="en-US" dirty="0"/>
              <a:t>. 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2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contenido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palabras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saber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
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empleados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compensación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empleadores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empleados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encima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salarios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/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discapacidad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. 
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(tanto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línea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persona)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consumidores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Unidos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privados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subsidios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accesibles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https://www.healthcare.gov/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Subvención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dinero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otorgada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gobierno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permanezca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bajo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7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 para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Revise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es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(tanto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línea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persona)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consumidores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Unidos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privados y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subsidios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accesibles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https://www.healthcare.gov/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 para la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diapositive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Los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sitio web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localidad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 del mercado.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navegador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asistente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mercado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personas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inscribirse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planes.
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9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con la boca o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dientes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ser doloroso e </a:t>
            </a:r>
            <a:r>
              <a:rPr lang="en-US" dirty="0" err="1"/>
              <a:t>impactar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 y </a:t>
            </a:r>
            <a:r>
              <a:rPr lang="en-US" dirty="0" err="1"/>
              <a:t>bienestar</a:t>
            </a:r>
            <a:r>
              <a:rPr lang="en-US" dirty="0"/>
              <a:t>. 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cuidar</a:t>
            </a:r>
            <a:r>
              <a:rPr lang="en-US" dirty="0"/>
              <a:t> sus </a:t>
            </a:r>
            <a:r>
              <a:rPr lang="en-US" dirty="0" err="1"/>
              <a:t>dientes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 hay </a:t>
            </a:r>
            <a:r>
              <a:rPr lang="en-US" dirty="0" err="1"/>
              <a:t>dentistas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ayudarlo</a:t>
            </a:r>
            <a:r>
              <a:rPr lang="en-US" dirty="0"/>
              <a:t> a </a:t>
            </a:r>
            <a:r>
              <a:rPr lang="en-US" dirty="0" err="1"/>
              <a:t>mantener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boca y </a:t>
            </a:r>
            <a:r>
              <a:rPr lang="en-US" dirty="0" err="1"/>
              <a:t>dientes</a:t>
            </a:r>
            <a:r>
              <a:rPr lang="en-US" dirty="0"/>
              <a:t> </a:t>
            </a:r>
            <a:r>
              <a:rPr lang="en-US" dirty="0" err="1"/>
              <a:t>sanos</a:t>
            </a:r>
            <a:r>
              <a:rPr lang="en-US" dirty="0"/>
              <a:t>. </a:t>
            </a:r>
            <a:r>
              <a:rPr lang="en-US" dirty="0" err="1"/>
              <a:t>Pídale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que lo </a:t>
            </a:r>
            <a:r>
              <a:rPr lang="en-US" dirty="0" err="1"/>
              <a:t>conecte</a:t>
            </a:r>
            <a:r>
              <a:rPr lang="en-US" dirty="0"/>
              <a:t> con un </a:t>
            </a:r>
            <a:r>
              <a:rPr lang="en-US" dirty="0" err="1"/>
              <a:t>dentista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localidad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dientes</a:t>
            </a:r>
            <a:r>
              <a:rPr lang="en-US" dirty="0"/>
              <a:t> o </a:t>
            </a:r>
            <a:r>
              <a:rPr lang="en-US" dirty="0" err="1"/>
              <a:t>tiene</a:t>
            </a:r>
            <a:r>
              <a:rPr lang="en-US" dirty="0"/>
              <a:t> dolor </a:t>
            </a:r>
            <a:r>
              <a:rPr lang="en-US" dirty="0" err="1"/>
              <a:t>en</a:t>
            </a:r>
            <a:r>
              <a:rPr lang="en-US" dirty="0"/>
              <a:t> la boca.  
</a:t>
            </a:r>
          </a:p>
          <a:p>
            <a:r>
              <a:rPr lang="en-US" b="1" dirty="0"/>
              <a:t>Nota para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facilitador</a:t>
            </a:r>
            <a:r>
              <a:rPr lang="en-US" b="1" dirty="0"/>
              <a:t>: </a:t>
            </a:r>
            <a:r>
              <a:rPr lang="en-US" b="0" dirty="0"/>
              <a:t>revise </a:t>
            </a:r>
            <a:r>
              <a:rPr lang="en-US" b="0" dirty="0" err="1"/>
              <a:t>el</a:t>
            </a:r>
            <a:r>
              <a:rPr lang="en-US" b="0" dirty="0"/>
              <a:t> </a:t>
            </a:r>
            <a:r>
              <a:rPr lang="en-US" b="0" dirty="0" err="1"/>
              <a:t>contenido</a:t>
            </a:r>
            <a:r>
              <a:rPr lang="en-US" b="0" dirty="0"/>
              <a:t> de la </a:t>
            </a:r>
            <a:r>
              <a:rPr lang="en-US" b="0" dirty="0" err="1"/>
              <a:t>diapositiva</a:t>
            </a:r>
            <a:r>
              <a:rPr lang="en-US" b="0" dirty="0"/>
              <a:t> y revise las palabras para saber a </a:t>
            </a:r>
            <a:r>
              <a:rPr lang="en-US" b="0" dirty="0" err="1"/>
              <a:t>continuación</a:t>
            </a:r>
            <a:r>
              <a:rPr lang="en-US" b="0" dirty="0"/>
              <a:t> </a:t>
            </a:r>
            <a:r>
              <a:rPr lang="en-US" b="0" dirty="0" err="1"/>
              <a:t>si</a:t>
            </a:r>
            <a:r>
              <a:rPr lang="en-US" b="0" dirty="0"/>
              <a:t> es </a:t>
            </a:r>
            <a:r>
              <a:rPr lang="en-US" b="0" dirty="0" err="1"/>
              <a:t>necesario</a:t>
            </a:r>
            <a:r>
              <a:rPr lang="en-US" b="0" dirty="0"/>
              <a:t> o </a:t>
            </a:r>
            <a:r>
              <a:rPr lang="en-US" b="0" dirty="0" err="1"/>
              <a:t>diga</a:t>
            </a:r>
            <a:r>
              <a:rPr lang="en-US" b="0" dirty="0"/>
              <a:t> que </a:t>
            </a:r>
            <a:r>
              <a:rPr lang="en-US" b="0" dirty="0" err="1"/>
              <a:t>los</a:t>
            </a:r>
            <a:r>
              <a:rPr lang="en-US" b="0" dirty="0"/>
              <a:t> </a:t>
            </a:r>
            <a:r>
              <a:rPr lang="en-US" b="0" dirty="0" err="1"/>
              <a:t>tipos</a:t>
            </a:r>
            <a:r>
              <a:rPr lang="en-US" b="0" dirty="0"/>
              <a:t> de </a:t>
            </a:r>
            <a:r>
              <a:rPr lang="en-US" b="0" dirty="0" err="1"/>
              <a:t>costos</a:t>
            </a:r>
            <a:r>
              <a:rPr lang="en-US" b="0" dirty="0"/>
              <a:t> de </a:t>
            </a:r>
            <a:r>
              <a:rPr lang="en-US" b="0" dirty="0" err="1"/>
              <a:t>los</a:t>
            </a:r>
            <a:r>
              <a:rPr lang="en-US" b="0" dirty="0"/>
              <a:t> planes de </a:t>
            </a:r>
            <a:r>
              <a:rPr lang="en-US" b="0" dirty="0" err="1"/>
              <a:t>seguro</a:t>
            </a:r>
            <a:r>
              <a:rPr lang="en-US" b="0" dirty="0"/>
              <a:t> de </a:t>
            </a:r>
            <a:r>
              <a:rPr lang="en-US" b="0" dirty="0" err="1"/>
              <a:t>salud</a:t>
            </a:r>
            <a:r>
              <a:rPr lang="en-US" b="0" dirty="0"/>
              <a:t> dental son </a:t>
            </a:r>
            <a:r>
              <a:rPr lang="en-US" b="0" dirty="0" err="1"/>
              <a:t>similares</a:t>
            </a:r>
            <a:r>
              <a:rPr lang="en-US" b="0" dirty="0"/>
              <a:t> a </a:t>
            </a:r>
            <a:r>
              <a:rPr lang="en-US" b="0" dirty="0" err="1"/>
              <a:t>los</a:t>
            </a:r>
            <a:r>
              <a:rPr lang="en-US" b="0" dirty="0"/>
              <a:t> planes de </a:t>
            </a:r>
            <a:r>
              <a:rPr lang="en-US" b="0" dirty="0" err="1"/>
              <a:t>seguro</a:t>
            </a:r>
            <a:r>
              <a:rPr lang="en-US" b="0" dirty="0"/>
              <a:t> de </a:t>
            </a:r>
            <a:r>
              <a:rPr lang="en-US" b="0" dirty="0" err="1"/>
              <a:t>salud</a:t>
            </a:r>
            <a:r>
              <a:rPr lang="en-US" b="0" dirty="0"/>
              <a:t>.
</a:t>
            </a:r>
            <a:r>
              <a:rPr lang="en-US" b="1" dirty="0"/>
              <a:t>Prima </a:t>
            </a:r>
            <a:r>
              <a:rPr lang="en-US" b="1" dirty="0" err="1"/>
              <a:t>mensual</a:t>
            </a:r>
            <a:r>
              <a:rPr lang="en-US" b="1" dirty="0"/>
              <a:t> </a:t>
            </a:r>
            <a:r>
              <a:rPr lang="en-US" b="0" dirty="0"/>
              <a:t>- </a:t>
            </a:r>
            <a:r>
              <a:rPr lang="en-US" b="0" dirty="0" err="1"/>
              <a:t>tarifa</a:t>
            </a:r>
            <a:r>
              <a:rPr lang="en-US" b="0" dirty="0"/>
              <a:t> </a:t>
            </a:r>
            <a:r>
              <a:rPr lang="en-US" b="0" dirty="0" err="1"/>
              <a:t>mensual</a:t>
            </a:r>
            <a:r>
              <a:rPr lang="en-US" b="0" dirty="0"/>
              <a:t> </a:t>
            </a:r>
            <a:r>
              <a:rPr lang="en-US" b="0" dirty="0" err="1"/>
              <a:t>pagada</a:t>
            </a:r>
            <a:r>
              <a:rPr lang="en-US" b="0" dirty="0"/>
              <a:t> a </a:t>
            </a:r>
            <a:r>
              <a:rPr lang="en-US" b="0" dirty="0" err="1"/>
              <a:t>una</a:t>
            </a:r>
            <a:r>
              <a:rPr lang="en-US" b="0" dirty="0"/>
              <a:t> </a:t>
            </a:r>
            <a:r>
              <a:rPr lang="en-US" b="0" dirty="0" err="1"/>
              <a:t>compañía</a:t>
            </a:r>
            <a:r>
              <a:rPr lang="en-US" b="0" dirty="0"/>
              <a:t> de </a:t>
            </a:r>
            <a:r>
              <a:rPr lang="en-US" b="0" dirty="0" err="1"/>
              <a:t>seguros</a:t>
            </a:r>
            <a:r>
              <a:rPr lang="en-US" b="0" dirty="0"/>
              <a:t> o plan de </a:t>
            </a:r>
            <a:r>
              <a:rPr lang="en-US" b="0" dirty="0" err="1"/>
              <a:t>salud</a:t>
            </a:r>
            <a:r>
              <a:rPr lang="en-US" b="0" dirty="0"/>
              <a:t> para </a:t>
            </a:r>
            <a:r>
              <a:rPr lang="en-US" b="0" dirty="0" err="1"/>
              <a:t>proporcionar</a:t>
            </a:r>
            <a:r>
              <a:rPr lang="en-US" b="0" dirty="0"/>
              <a:t> </a:t>
            </a:r>
            <a:r>
              <a:rPr lang="en-US" b="0" dirty="0" err="1"/>
              <a:t>cobertura</a:t>
            </a:r>
            <a:r>
              <a:rPr lang="en-US" b="0" dirty="0"/>
              <a:t> de </a:t>
            </a:r>
            <a:r>
              <a:rPr lang="en-US" b="0" dirty="0" err="1"/>
              <a:t>salud</a:t>
            </a:r>
            <a:r>
              <a:rPr lang="en-US" b="0" dirty="0"/>
              <a:t>. 
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Deducible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dinero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bolsillo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elegibles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comience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preventivos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primero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deducible.
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un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cubierto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Coaseguro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un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
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Tienda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comparación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compare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192E-EA32-4D1B-A091-98A0F13F3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6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C2EA-C871-4806-87F4-8E9BD5EDB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4D8D1-B91C-40AA-AC86-D224F771F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45EA2-4622-413E-8D93-115238DC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8F71-E0D1-43FC-82EF-602DB740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5AD97-0EF0-4417-905A-6523BC39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8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F912-B8B2-4F09-9D8A-5D8E5AFF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DA961-6D80-4A8A-B4D5-3CF8C13B7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5257-6E6C-4E58-B8A0-9259A5E1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1F93-1D84-4A99-80E2-76AA288E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694A-D625-4091-8D9C-ED7A16FF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6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11F82-F2DA-4ED4-9421-94161CA73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BB542-62D8-4B31-BB2A-6049C2DC7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12DF5-B1C7-4CD8-BDFC-820419A2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50DDD-725A-4FE2-AD3D-47602778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535A-A590-465E-B06E-31B69F32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9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C9D2-0590-419D-B4C2-E895E352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5125"/>
            <a:ext cx="10153650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1FCB-9CEB-461F-AE08-6F501E0E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25625"/>
            <a:ext cx="10153650" cy="4351338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1641-A4F6-4CF1-B965-18B41476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93C6-EBB9-4E98-8F8D-B3986B48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05E80-3BBC-49F6-9BE7-D7466587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5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A906-1A74-44ED-A01A-89F10C49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58328-2A51-48E1-A182-08B153F9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E09A5-7F46-4BF2-AFD7-2FE9596A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57FE3-AFAA-4239-A778-17BC441E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9320-BA5F-44BB-A080-F5241247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8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DA77-828A-4F95-AACA-A02952FA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115C-2ACD-42D2-AF20-773E13242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6883B-6742-44FC-AE6B-6F9893B6C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F64F2-6047-45BE-8CFB-BA29F27A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9747C-E8F0-44B1-8731-BE1AABE2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2A6CE-8FB4-4316-958C-D78BD1FB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4F58-E8E2-41E9-A84D-E4FF4A37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F7916-EED5-4E71-940D-E9672760C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79B99-11B1-4B59-A345-750A930A7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77774-D300-48F3-948A-8111296FB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2C541-76ED-40F8-A39B-D1EEE3D9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D7E68-F078-4D6E-97DF-608FE435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20E0C-CB8B-41AE-B8C3-69910720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3088E-FA5B-4B51-A738-358D988B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1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4E53-D4C1-4157-9FD2-C0295C68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BD177-CA23-4A8C-98E6-A28EF18C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2F96E-5981-4BE1-8E8F-B2B9D65A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E898E-0B4F-41EA-9FCE-82AAB867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7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AC4E7-A8B7-4DB9-98CF-0BA36A42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0BA4A-88D3-4592-B6AA-169B21A7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986FF-0405-40E9-AC0F-93B35A93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42BD-DA5F-41F2-B519-89E1BA6D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2CD9-DABD-4458-856C-6541709F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3A956-C7F7-455D-BD8C-CA1AD8D4C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C5EDE-282B-4302-B998-841C765E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4388C-22FE-4CEF-911C-9BC4D9B3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0B7B3-97F3-4F13-B345-7F25FCAD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0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D2BB-DAAA-46A0-86DF-E604D2BA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65BD6-8EE3-432D-94C6-5E78A1ACC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277BF-BBC2-415E-A377-FEB4DA00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72642-9BD6-4019-9AD2-27D1FAE4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A1EAE-94AA-406D-A074-24737F6E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9E4AA-C111-4BE3-8B04-AA7DC0E9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0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32C0D-6416-4092-8A14-21ED2033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310" y="365125"/>
            <a:ext cx="10016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BBA2A-DEE3-4471-AD6D-E5302B31B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310" y="1825625"/>
            <a:ext cx="100164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93C96-42A6-43EA-91E6-26D2B7EC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ABF0-0C05-4DDE-95F5-24FE45B1ECED}" type="datetimeFigureOut">
              <a:rPr lang="en-US" smtClean="0"/>
              <a:t>1/11/23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7DA6B-0899-4E86-997C-5549103FF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DB8F-25BF-4740-9E22-B0BF895D6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B53C-BDD4-4557-8820-A2730E50FF6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343B80-B9DD-7CD4-0666-5400544E41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9743505" y="-2078478"/>
            <a:ext cx="364477" cy="4521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6903-9AD2-42BF-A8D2-F6B682E9D5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-27402" y="0"/>
            <a:ext cx="865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tension.umd.edu/programs/family-consumer-sciences/health-insurance-literacy" TargetMode="External"/><Relationship Id="rId5" Type="http://schemas.openxmlformats.org/officeDocument/2006/relationships/hyperlink" Target="https://www.udel.edu/academics/colleges/canr/cooperative-extension/nutrition-wellness/health-insurance/health-insurance-4-u/" TargetMode="External"/><Relationship Id="rId4" Type="http://schemas.openxmlformats.org/officeDocument/2006/relationships/hyperlink" Target="https://findahealthcenter.hrsa.gov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ahealthcenter.hrsa.gov/too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horitydental.org/toothwisd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7AB15C-7019-4A17-A202-3CC11980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+mj-lt"/>
              </a:rPr>
              <a:t>Administrar</a:t>
            </a:r>
            <a:r>
              <a:rPr lang="en-US" sz="3600" b="1" dirty="0">
                <a:latin typeface="+mj-lt"/>
              </a:rPr>
              <a:t> las </a:t>
            </a:r>
            <a:r>
              <a:rPr lang="en-US" sz="3600" b="1" dirty="0" err="1">
                <a:latin typeface="+mj-lt"/>
              </a:rPr>
              <a:t>finanzas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en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los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Estados</a:t>
            </a:r>
            <a:r>
              <a:rPr lang="en-US" sz="3600" b="1" dirty="0">
                <a:latin typeface="+mj-lt"/>
              </a:rPr>
              <a:t> Unidos
</a:t>
            </a:r>
            <a:r>
              <a:rPr lang="en-US" sz="3600" b="1" dirty="0" err="1">
                <a:latin typeface="+mj-lt"/>
              </a:rPr>
              <a:t>Acceso</a:t>
            </a:r>
            <a:r>
              <a:rPr lang="en-US" sz="3600" b="1" dirty="0">
                <a:latin typeface="+mj-lt"/>
              </a:rPr>
              <a:t> a </a:t>
            </a:r>
            <a:r>
              <a:rPr lang="en-US" sz="3600" b="1" dirty="0" err="1">
                <a:latin typeface="+mj-lt"/>
              </a:rPr>
              <a:t>servicios</a:t>
            </a:r>
            <a:r>
              <a:rPr lang="en-US" sz="3600" b="1" dirty="0">
                <a:latin typeface="+mj-lt"/>
              </a:rPr>
              <a:t> de </a:t>
            </a:r>
            <a:r>
              <a:rPr lang="en-US" sz="3600" b="1" dirty="0" err="1">
                <a:latin typeface="+mj-lt"/>
              </a:rPr>
              <a:t>atención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médica</a:t>
            </a:r>
            <a:r>
              <a:rPr lang="en-US" sz="3600" b="1" dirty="0">
                <a:latin typeface="+mj-lt"/>
              </a:rPr>
              <a:t> y 
</a:t>
            </a:r>
            <a:r>
              <a:rPr lang="en-US" sz="3600" b="1" dirty="0" err="1">
                <a:latin typeface="+mj-lt"/>
              </a:rPr>
              <a:t>Conceptos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básicos</a:t>
            </a:r>
            <a:r>
              <a:rPr lang="en-US" sz="3600" b="1" dirty="0">
                <a:latin typeface="+mj-lt"/>
              </a:rPr>
              <a:t> del </a:t>
            </a:r>
            <a:r>
              <a:rPr lang="en-US" sz="3600" b="1" dirty="0" err="1">
                <a:latin typeface="+mj-lt"/>
              </a:rPr>
              <a:t>seguro</a:t>
            </a:r>
            <a:r>
              <a:rPr lang="en-US" sz="3600" b="1" dirty="0">
                <a:latin typeface="+mj-lt"/>
              </a:rPr>
              <a:t> de </a:t>
            </a:r>
            <a:r>
              <a:rPr lang="en-US" sz="3600" b="1" dirty="0" err="1">
                <a:latin typeface="+mj-lt"/>
              </a:rPr>
              <a:t>salud</a:t>
            </a:r>
            <a:r>
              <a:rPr lang="en-US" sz="3600" b="1" dirty="0">
                <a:latin typeface="+mj-lt"/>
              </a:rPr>
              <a:t>
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1D2924D-56B4-46B0-A4EE-2C35DE802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7" y="0"/>
            <a:ext cx="2884765" cy="193657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1AF1415-AF66-4E57-98C7-C24DFCEF35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7350" y="989616"/>
            <a:ext cx="23796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Su</a:t>
            </a:r>
            <a:r>
              <a:rPr lang="en-US" sz="1800" dirty="0"/>
              <a:t> logo </a:t>
            </a:r>
            <a:r>
              <a:rPr lang="en-US" sz="1800" dirty="0" err="1"/>
              <a:t>aquí</a:t>
            </a:r>
            <a:r>
              <a:rPr lang="en-US" sz="1800" dirty="0"/>
              <a:t>
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92BCD-E765-48B6-92DB-2DCCD6114B5E}"/>
              </a:ext>
            </a:extLst>
          </p:cNvPr>
          <p:cNvSpPr txBox="1"/>
          <p:nvPr/>
        </p:nvSpPr>
        <p:spPr>
          <a:xfrm>
            <a:off x="7837924" y="5671234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Presentado por: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1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296A-D7E5-4D63-8D04-ABA1701A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y dental?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294E0-040F-487D-B5D3-FDE252AD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 primer paso es </a:t>
            </a:r>
            <a:r>
              <a:rPr lang="en-US" dirty="0" err="1"/>
              <a:t>conocer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plan de </a:t>
            </a:r>
            <a:r>
              <a:rPr lang="en-US" dirty="0" err="1"/>
              <a:t>seguro</a:t>
            </a:r>
            <a:r>
              <a:rPr lang="en-US" dirty="0"/>
              <a:t>. 
</a:t>
            </a:r>
            <a:r>
              <a:rPr lang="en-US" dirty="0" err="1"/>
              <a:t>Habrá</a:t>
            </a:r>
            <a:r>
              <a:rPr lang="en-US" dirty="0"/>
              <a:t> un </a:t>
            </a:r>
            <a:r>
              <a:rPr lang="en-US" dirty="0" err="1"/>
              <a:t>documento</a:t>
            </a:r>
            <a:r>
              <a:rPr lang="en-US" dirty="0"/>
              <a:t> o sitio web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dirty="0" err="1"/>
              <a:t>Evidencia</a:t>
            </a:r>
            <a:r>
              <a:rPr lang="en-US" b="1" dirty="0"/>
              <a:t> de </a:t>
            </a:r>
            <a:r>
              <a:rPr lang="en-US" b="1" dirty="0" err="1"/>
              <a:t>Cobertura</a:t>
            </a:r>
            <a:r>
              <a:rPr lang="en-US" b="1" dirty="0"/>
              <a:t> </a:t>
            </a:r>
            <a:r>
              <a:rPr lang="en-US" dirty="0"/>
              <a:t>que </a:t>
            </a:r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. 
Revise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costos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y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guía</a:t>
            </a:r>
            <a:r>
              <a:rPr lang="en-US" dirty="0"/>
              <a:t> para acceder a la </a:t>
            </a:r>
            <a:r>
              <a:rPr lang="en-US" dirty="0" err="1"/>
              <a:t>atención</a:t>
            </a:r>
            <a:r>
              <a:rPr lang="en-US" dirty="0"/>
              <a:t>. 
 Determine </a:t>
            </a:r>
            <a:r>
              <a:rPr lang="en-US" dirty="0" err="1"/>
              <a:t>cuáles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y </a:t>
            </a:r>
            <a:r>
              <a:rPr lang="en-US" dirty="0" err="1"/>
              <a:t>hospitales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 usar y que </a:t>
            </a:r>
            <a:r>
              <a:rPr lang="en-US" dirty="0" err="1"/>
              <a:t>estén</a:t>
            </a:r>
            <a:r>
              <a:rPr lang="en-US" dirty="0"/>
              <a:t> </a:t>
            </a:r>
            <a:r>
              <a:rPr lang="en-US" dirty="0" err="1"/>
              <a:t>asociados</a:t>
            </a:r>
            <a:r>
              <a:rPr lang="en-US" dirty="0"/>
              <a:t> con la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. </a:t>
            </a:r>
            <a:r>
              <a:rPr lang="en-US" dirty="0" err="1"/>
              <a:t>Esto</a:t>
            </a:r>
            <a:r>
              <a:rPr lang="en-US" dirty="0"/>
              <a:t> se llama red. 
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querrá</a:t>
            </a:r>
            <a:r>
              <a:rPr lang="en-US" dirty="0"/>
              <a:t> </a:t>
            </a:r>
            <a:r>
              <a:rPr lang="en-US" dirty="0" err="1"/>
              <a:t>visitar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al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al </a:t>
            </a:r>
            <a:r>
              <a:rPr lang="en-US" dirty="0" err="1"/>
              <a:t>año</a:t>
            </a:r>
            <a:r>
              <a:rPr lang="en-US" dirty="0"/>
              <a:t> para </a:t>
            </a:r>
            <a:r>
              <a:rPr lang="en-US" dirty="0" err="1"/>
              <a:t>hacer</a:t>
            </a:r>
            <a:r>
              <a:rPr lang="en-US" dirty="0"/>
              <a:t> un </a:t>
            </a:r>
            <a:r>
              <a:rPr lang="en-US" dirty="0" err="1"/>
              <a:t>chequeo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 es </a:t>
            </a:r>
            <a:r>
              <a:rPr lang="en-US" dirty="0" err="1"/>
              <a:t>gratuita</a:t>
            </a:r>
            <a:r>
              <a:rPr lang="en-US" dirty="0"/>
              <a:t>.
</a:t>
            </a:r>
            <a:r>
              <a:rPr lang="en-US" dirty="0" err="1"/>
              <a:t>Sepa</a:t>
            </a:r>
            <a:r>
              <a:rPr lang="en-US" dirty="0"/>
              <a:t> a 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antes de </a:t>
            </a:r>
            <a:r>
              <a:rPr lang="en-US" dirty="0" err="1"/>
              <a:t>enfermarse</a:t>
            </a:r>
            <a:r>
              <a:rPr lang="en-US" dirty="0"/>
              <a:t> o </a:t>
            </a:r>
            <a:r>
              <a:rPr lang="en-US" dirty="0" err="1"/>
              <a:t>lesionarse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mejor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tener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ésto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resuelto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antes de que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necesite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ayuda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3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9D9F-BC7A-4D5F-A99B-1C679ABD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funciona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8724-440A-48CE-B61B-D260764C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25625"/>
            <a:ext cx="8352064" cy="4351338"/>
          </a:xfrm>
        </p:spPr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a menudo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varios</a:t>
            </a:r>
            <a:r>
              <a:rPr lang="en-US" dirty="0"/>
              <a:t> planes para </a:t>
            </a:r>
            <a:r>
              <a:rPr lang="en-US" dirty="0" err="1"/>
              <a:t>elegir</a:t>
            </a:r>
            <a:r>
              <a:rPr lang="en-US" dirty="0"/>
              <a:t>. </a:t>
            </a:r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planes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ofrecer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mismos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ser </a:t>
            </a:r>
            <a:r>
              <a:rPr lang="en-US" dirty="0" err="1"/>
              <a:t>diferentes</a:t>
            </a:r>
            <a:r>
              <a:rPr lang="en-US" dirty="0"/>
              <a:t>.
 Los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dirty="0"/>
              <a:t>prima</a:t>
            </a:r>
            <a:r>
              <a:rPr lang="en-US" dirty="0"/>
              <a:t> o </a:t>
            </a:r>
            <a:r>
              <a:rPr lang="en-US" dirty="0" err="1"/>
              <a:t>pago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, un </a:t>
            </a:r>
            <a:r>
              <a:rPr lang="en-US" b="1" dirty="0"/>
              <a:t>deducible</a:t>
            </a:r>
            <a:r>
              <a:rPr lang="en-US" dirty="0"/>
              <a:t>, </a:t>
            </a:r>
            <a:r>
              <a:rPr lang="en-US" b="1" dirty="0" err="1"/>
              <a:t>copagos</a:t>
            </a:r>
            <a:r>
              <a:rPr lang="en-US" dirty="0"/>
              <a:t> o </a:t>
            </a:r>
            <a:r>
              <a:rPr lang="en-US" dirty="0" err="1"/>
              <a:t>gasto</a:t>
            </a:r>
            <a:r>
              <a:rPr lang="en-US" dirty="0"/>
              <a:t> de </a:t>
            </a:r>
            <a:r>
              <a:rPr lang="en-US" b="1" dirty="0" err="1"/>
              <a:t>coseguro</a:t>
            </a:r>
            <a:r>
              <a:rPr lang="en-US" dirty="0"/>
              <a:t>. 
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determinados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plan que </a:t>
            </a:r>
            <a:r>
              <a:rPr lang="en-US" dirty="0" err="1"/>
              <a:t>elija</a:t>
            </a:r>
            <a:r>
              <a:rPr lang="en-US" dirty="0"/>
              <a:t>. 
A menudo, </a:t>
            </a:r>
            <a:r>
              <a:rPr lang="en-US" dirty="0" err="1"/>
              <a:t>cuanto</a:t>
            </a:r>
            <a:r>
              <a:rPr lang="en-US" dirty="0"/>
              <a:t> mayor es la prima, </a:t>
            </a:r>
            <a:r>
              <a:rPr lang="en-US" dirty="0" err="1"/>
              <a:t>menores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. 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b="1" dirty="0" err="1"/>
              <a:t>comparar</a:t>
            </a:r>
            <a:r>
              <a:rPr lang="en-US" b="1" dirty="0"/>
              <a:t> </a:t>
            </a:r>
            <a:r>
              <a:rPr lang="en-US" b="1" dirty="0" err="1"/>
              <a:t>precios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DE5873BC-482E-02F3-640C-CDE53B38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58" y="2473779"/>
            <a:ext cx="1910442" cy="19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1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BCA6-7687-4B55-A0AF-323A5F1C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EDE0-976D-409D-8387-0E0864AE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864" y="1690688"/>
            <a:ext cx="6572250" cy="464479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Pague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prima </a:t>
            </a:r>
            <a:r>
              <a:rPr lang="en-US" dirty="0" err="1"/>
              <a:t>mensual</a:t>
            </a:r>
            <a:r>
              <a:rPr lang="en-US" dirty="0"/>
              <a:t> para </a:t>
            </a:r>
            <a:r>
              <a:rPr lang="en-US" dirty="0" err="1"/>
              <a:t>asegurarse</a:t>
            </a:r>
            <a:r>
              <a:rPr lang="en-US" dirty="0"/>
              <a:t> de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cobertura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que </a:t>
            </a:r>
            <a:r>
              <a:rPr lang="en-US" dirty="0" err="1"/>
              <a:t>utiliza</a:t>
            </a:r>
            <a:r>
              <a:rPr lang="en-US" dirty="0"/>
              <a:t>. 
</a:t>
            </a:r>
            <a:r>
              <a:rPr lang="en-US" dirty="0" err="1"/>
              <a:t>Recibirá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tarjeta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y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llevarla</a:t>
            </a:r>
            <a:r>
              <a:rPr lang="en-US" dirty="0"/>
              <a:t> </a:t>
            </a:r>
            <a:r>
              <a:rPr lang="en-US" dirty="0" err="1"/>
              <a:t>consigo</a:t>
            </a:r>
            <a:r>
              <a:rPr lang="en-US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todo</a:t>
            </a:r>
            <a:r>
              <a:rPr lang="en-US" b="1" dirty="0"/>
              <a:t> </a:t>
            </a:r>
            <a:r>
              <a:rPr lang="en-US" b="1" dirty="0" err="1"/>
              <a:t>momento</a:t>
            </a:r>
            <a:r>
              <a:rPr lang="en-US" dirty="0"/>
              <a:t>.
</a:t>
            </a:r>
            <a:r>
              <a:rPr lang="en-US" dirty="0" err="1"/>
              <a:t>Encuentre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que </a:t>
            </a:r>
            <a:r>
              <a:rPr lang="en-US" dirty="0" err="1"/>
              <a:t>formen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la red de planes de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. </a:t>
            </a:r>
          </a:p>
          <a:p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necesite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, le </a:t>
            </a:r>
            <a:r>
              <a:rPr lang="en-US" dirty="0" err="1"/>
              <a:t>mostrará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tarjeta</a:t>
            </a:r>
            <a:r>
              <a:rPr lang="en-US" dirty="0"/>
              <a:t> al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. 
Es </a:t>
            </a:r>
            <a:r>
              <a:rPr lang="en-US" dirty="0" err="1"/>
              <a:t>posible</a:t>
            </a:r>
            <a:r>
              <a:rPr lang="en-US" dirty="0"/>
              <a:t> que </a:t>
            </a:r>
            <a:r>
              <a:rPr lang="en-US" dirty="0" err="1"/>
              <a:t>tenga</a:t>
            </a:r>
            <a:r>
              <a:rPr lang="en-US" dirty="0"/>
              <a:t> que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hasta que se </a:t>
            </a:r>
            <a:r>
              <a:rPr lang="en-US" dirty="0" err="1"/>
              <a:t>alcance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deducible. Este no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prevención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chequeos</a:t>
            </a:r>
            <a:r>
              <a:rPr lang="en-US" dirty="0"/>
              <a:t> </a:t>
            </a:r>
            <a:r>
              <a:rPr lang="en-US" dirty="0" err="1"/>
              <a:t>anuales</a:t>
            </a:r>
            <a:r>
              <a:rPr lang="en-US" dirty="0"/>
              <a:t>.
</a:t>
            </a:r>
            <a:r>
              <a:rPr lang="en-US" dirty="0" err="1"/>
              <a:t>Pague</a:t>
            </a:r>
            <a:r>
              <a:rPr lang="en-US" dirty="0"/>
              <a:t> un </a:t>
            </a:r>
            <a:r>
              <a:rPr lang="en-US" dirty="0" err="1"/>
              <a:t>monto</a:t>
            </a:r>
            <a:r>
              <a:rPr lang="en-US" dirty="0"/>
              <a:t> de </a:t>
            </a:r>
            <a:r>
              <a:rPr lang="en-US" dirty="0" err="1"/>
              <a:t>copago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visite</a:t>
            </a:r>
            <a:r>
              <a:rPr lang="en-US" dirty="0"/>
              <a:t> al </a:t>
            </a:r>
            <a:r>
              <a:rPr lang="en-US" dirty="0" err="1"/>
              <a:t>médico</a:t>
            </a:r>
            <a:r>
              <a:rPr lang="en-US" dirty="0"/>
              <a:t> o al </a:t>
            </a:r>
            <a:r>
              <a:rPr lang="en-US" dirty="0" err="1"/>
              <a:t>laboratorio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1E204C00-4D58-9AD7-EB9B-A62F33F8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74" y="2334984"/>
            <a:ext cx="3892731" cy="24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006A7-D13F-DF30-1D08-AA2C2339CCC0}"/>
              </a:ext>
            </a:extLst>
          </p:cNvPr>
          <p:cNvSpPr txBox="1"/>
          <p:nvPr/>
        </p:nvSpPr>
        <p:spPr>
          <a:xfrm>
            <a:off x="8661762" y="1828170"/>
            <a:ext cx="31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tarjeta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
</a:t>
            </a:r>
          </a:p>
        </p:txBody>
      </p:sp>
    </p:spTree>
    <p:extLst>
      <p:ext uri="{BB962C8B-B14F-4D97-AF65-F5344CB8AC3E}">
        <p14:creationId xmlns:p14="http://schemas.microsoft.com/office/powerpoint/2010/main" val="368170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E9F5-BF29-4DF8-927D-9EBA1282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funciona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C33A-D785-4B39-BA0F-F8F47C136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Después</a:t>
            </a:r>
            <a:r>
              <a:rPr lang="en-US" dirty="0"/>
              <a:t> de que </a:t>
            </a:r>
            <a:r>
              <a:rPr lang="en-US" dirty="0" err="1"/>
              <a:t>termine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b="1" dirty="0" err="1"/>
              <a:t>proveedor</a:t>
            </a:r>
            <a:r>
              <a:rPr lang="en-US" b="1" dirty="0"/>
              <a:t> de </a:t>
            </a:r>
            <a:r>
              <a:rPr lang="en-US" b="1" dirty="0" err="1"/>
              <a:t>atención</a:t>
            </a:r>
            <a:r>
              <a:rPr lang="en-US" b="1" dirty="0"/>
              <a:t> </a:t>
            </a:r>
            <a:r>
              <a:rPr lang="en-US" b="1" dirty="0" err="1"/>
              <a:t>médica</a:t>
            </a:r>
            <a:r>
              <a:rPr lang="en-US" b="1" dirty="0"/>
              <a:t> </a:t>
            </a:r>
            <a:r>
              <a:rPr lang="en-US" dirty="0" err="1"/>
              <a:t>enviará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a la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y </a:t>
            </a:r>
            <a:r>
              <a:rPr lang="en-US" dirty="0" err="1"/>
              <a:t>cuánto</a:t>
            </a:r>
            <a:r>
              <a:rPr lang="en-US" dirty="0"/>
              <a:t> les </a:t>
            </a:r>
            <a:r>
              <a:rPr lang="en-US" dirty="0" err="1"/>
              <a:t>pagó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copago</a:t>
            </a:r>
            <a:r>
              <a:rPr lang="en-US" dirty="0"/>
              <a:t>. 
La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pagará</a:t>
            </a:r>
            <a:r>
              <a:rPr lang="en-US" dirty="0"/>
              <a:t> al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resto de lo que se le </a:t>
            </a:r>
            <a:r>
              <a:rPr lang="en-US" dirty="0" err="1"/>
              <a:t>debe</a:t>
            </a:r>
            <a:r>
              <a:rPr lang="en-US" dirty="0"/>
              <a:t> al </a:t>
            </a:r>
            <a:r>
              <a:rPr lang="en-US" dirty="0" err="1"/>
              <a:t>proveedor</a:t>
            </a:r>
            <a:r>
              <a:rPr lang="en-US" dirty="0"/>
              <a:t>. 
Si </a:t>
            </a:r>
            <a:r>
              <a:rPr lang="en-US" dirty="0" err="1"/>
              <a:t>acudió</a:t>
            </a:r>
            <a:r>
              <a:rPr lang="en-US" dirty="0"/>
              <a:t> a un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que no </a:t>
            </a:r>
            <a:r>
              <a:rPr lang="en-US" dirty="0" err="1"/>
              <a:t>formaba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la </a:t>
            </a:r>
            <a:r>
              <a:rPr lang="en-US" b="1" dirty="0"/>
              <a:t>red</a:t>
            </a:r>
            <a:r>
              <a:rPr lang="en-US" dirty="0"/>
              <a:t> de la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haber</a:t>
            </a:r>
            <a:r>
              <a:rPr lang="en-US" dirty="0"/>
              <a:t> cargos </a:t>
            </a:r>
            <a:r>
              <a:rPr lang="en-US" dirty="0" err="1"/>
              <a:t>adicionales</a:t>
            </a:r>
            <a:r>
              <a:rPr lang="en-US" dirty="0"/>
              <a:t> que la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no </a:t>
            </a:r>
            <a:r>
              <a:rPr lang="en-US" dirty="0" err="1"/>
              <a:t>cubrió</a:t>
            </a:r>
            <a:r>
              <a:rPr lang="en-US" dirty="0"/>
              <a:t>,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facturarle</a:t>
            </a:r>
            <a:r>
              <a:rPr lang="en-US" dirty="0"/>
              <a:t>. Por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razón</a:t>
            </a:r>
            <a:r>
              <a:rPr lang="en-US" dirty="0"/>
              <a:t>, es </a:t>
            </a:r>
            <a:r>
              <a:rPr lang="en-US" dirty="0" err="1"/>
              <a:t>esencial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proveedores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red.
</a:t>
            </a:r>
          </a:p>
        </p:txBody>
      </p:sp>
    </p:spTree>
    <p:extLst>
      <p:ext uri="{BB962C8B-B14F-4D97-AF65-F5344CB8AC3E}">
        <p14:creationId xmlns:p14="http://schemas.microsoft.com/office/powerpoint/2010/main" val="147365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BCA6-7687-4B55-A0AF-323A5F1C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EDE0-976D-409D-8387-0E0864AE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25625"/>
            <a:ext cx="6931479" cy="4362904"/>
          </a:xfrm>
        </p:spPr>
        <p:txBody>
          <a:bodyPr>
            <a:normAutofit/>
          </a:bodyPr>
          <a:lstStyle/>
          <a:p>
            <a:r>
              <a:rPr lang="en-US" dirty="0" err="1"/>
              <a:t>Después</a:t>
            </a:r>
            <a:r>
              <a:rPr lang="en-US" dirty="0"/>
              <a:t> de que la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le </a:t>
            </a:r>
            <a:r>
              <a:rPr lang="en-US" dirty="0" err="1"/>
              <a:t>pague</a:t>
            </a:r>
            <a:r>
              <a:rPr lang="en-US" dirty="0"/>
              <a:t> al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,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recibirá</a:t>
            </a:r>
            <a:r>
              <a:rPr lang="en-US" dirty="0"/>
              <a:t> un </a:t>
            </a:r>
            <a:r>
              <a:rPr lang="en-US" dirty="0" err="1"/>
              <a:t>documento</a:t>
            </a:r>
            <a:r>
              <a:rPr lang="en-US" dirty="0"/>
              <a:t> que </a:t>
            </a:r>
            <a:r>
              <a:rPr lang="en-US" dirty="0" err="1"/>
              <a:t>explica</a:t>
            </a:r>
            <a:r>
              <a:rPr lang="en-US" dirty="0"/>
              <a:t> lo que </a:t>
            </a:r>
            <a:r>
              <a:rPr lang="en-US" dirty="0" err="1"/>
              <a:t>pagó</a:t>
            </a:r>
            <a:r>
              <a:rPr lang="en-US" dirty="0"/>
              <a:t> la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 </a:t>
            </a:r>
            <a:r>
              <a:rPr lang="en-US" dirty="0" err="1"/>
              <a:t>Esto</a:t>
            </a:r>
            <a:r>
              <a:rPr lang="en-US" dirty="0"/>
              <a:t> se </a:t>
            </a:r>
            <a:r>
              <a:rPr lang="en-US" dirty="0" err="1"/>
              <a:t>denomina</a:t>
            </a:r>
            <a:r>
              <a:rPr lang="en-US" dirty="0"/>
              <a:t> </a:t>
            </a:r>
            <a:r>
              <a:rPr lang="en-US" dirty="0" err="1"/>
              <a:t>documento</a:t>
            </a:r>
            <a:r>
              <a:rPr lang="en-US" dirty="0"/>
              <a:t> de </a:t>
            </a:r>
            <a:r>
              <a:rPr lang="en-US" b="1" dirty="0" err="1"/>
              <a:t>Explicación</a:t>
            </a:r>
            <a:r>
              <a:rPr lang="en-US" b="1" dirty="0"/>
              <a:t> de </a:t>
            </a:r>
            <a:r>
              <a:rPr lang="en-US" b="1" dirty="0" err="1"/>
              <a:t>Beneficios</a:t>
            </a:r>
            <a:r>
              <a:rPr lang="en-US" dirty="0"/>
              <a:t>.
Revise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de </a:t>
            </a:r>
            <a:r>
              <a:rPr lang="en-US" dirty="0" err="1"/>
              <a:t>Explicación</a:t>
            </a:r>
            <a:r>
              <a:rPr lang="en-US" dirty="0"/>
              <a:t> de </a:t>
            </a:r>
            <a:r>
              <a:rPr lang="en-US" dirty="0" err="1"/>
              <a:t>Beneficios</a:t>
            </a:r>
            <a:r>
              <a:rPr lang="en-US" dirty="0"/>
              <a:t> para </a:t>
            </a:r>
            <a:r>
              <a:rPr lang="en-US" dirty="0" err="1"/>
              <a:t>asegurarse</a:t>
            </a:r>
            <a:r>
              <a:rPr lang="en-US" dirty="0"/>
              <a:t> de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que </a:t>
            </a:r>
            <a:r>
              <a:rPr lang="en-US" dirty="0" err="1"/>
              <a:t>utilizó</a:t>
            </a:r>
            <a:r>
              <a:rPr lang="en-US" dirty="0"/>
              <a:t> y las </a:t>
            </a:r>
            <a:r>
              <a:rPr lang="en-US" dirty="0" err="1"/>
              <a:t>tarifas</a:t>
            </a:r>
            <a:r>
              <a:rPr lang="en-US" dirty="0"/>
              <a:t>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correctas</a:t>
            </a:r>
            <a:r>
              <a:rPr lang="en-US" dirty="0"/>
              <a:t>. 
Si no lo son, </a:t>
            </a:r>
            <a:r>
              <a:rPr lang="en-US" dirty="0" err="1"/>
              <a:t>llame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o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para </a:t>
            </a:r>
            <a:r>
              <a:rPr lang="en-US" dirty="0" err="1"/>
              <a:t>averiguar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hay </a:t>
            </a:r>
            <a:r>
              <a:rPr lang="en-US" dirty="0" err="1"/>
              <a:t>diferencias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150CCF25-0493-9E23-82AC-7A65C4B8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45" y="1605641"/>
            <a:ext cx="3483849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DD22-79E3-4125-9371-244F86FA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89A3-46D3-4928-8B2C-6AA6FC044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378" y="1482725"/>
            <a:ext cx="7094765" cy="356280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veces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no </a:t>
            </a:r>
            <a:r>
              <a:rPr lang="en-US" dirty="0" err="1"/>
              <a:t>requieren</a:t>
            </a:r>
            <a:r>
              <a:rPr lang="en-US" dirty="0"/>
              <a:t> un </a:t>
            </a:r>
            <a:r>
              <a:rPr lang="en-US" b="1" dirty="0" err="1"/>
              <a:t>copago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que </a:t>
            </a:r>
            <a:r>
              <a:rPr lang="en-US" dirty="0" err="1"/>
              <a:t>requieren</a:t>
            </a:r>
            <a:r>
              <a:rPr lang="en-US" dirty="0"/>
              <a:t>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pague</a:t>
            </a:r>
            <a:r>
              <a:rPr lang="en-US" dirty="0"/>
              <a:t> un </a:t>
            </a:r>
            <a:r>
              <a:rPr lang="en-US" b="1" dirty="0" err="1"/>
              <a:t>coseguro</a:t>
            </a:r>
            <a:r>
              <a:rPr lang="en-US" dirty="0"/>
              <a:t> o un </a:t>
            </a:r>
            <a:r>
              <a:rPr lang="en-US" dirty="0" err="1"/>
              <a:t>porcentaje</a:t>
            </a:r>
            <a:r>
              <a:rPr lang="en-US" dirty="0"/>
              <a:t> de la </a:t>
            </a:r>
            <a:r>
              <a:rPr lang="en-US" dirty="0" err="1"/>
              <a:t>factura</a:t>
            </a:r>
            <a:r>
              <a:rPr lang="en-US" dirty="0"/>
              <a:t>. </a:t>
            </a:r>
          </a:p>
          <a:p>
            <a:r>
              <a:rPr lang="en-US" dirty="0"/>
              <a:t>Por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total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es de $100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monto</a:t>
            </a:r>
            <a:r>
              <a:rPr lang="en-US" dirty="0"/>
              <a:t> del </a:t>
            </a:r>
            <a:r>
              <a:rPr lang="en-US" dirty="0" err="1"/>
              <a:t>coseguro</a:t>
            </a:r>
            <a:r>
              <a:rPr lang="en-US" dirty="0"/>
              <a:t> es del 15%,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le </a:t>
            </a:r>
            <a:r>
              <a:rPr lang="en-US" dirty="0" err="1"/>
              <a:t>debe</a:t>
            </a:r>
            <a:r>
              <a:rPr lang="en-US" dirty="0"/>
              <a:t> al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$15 </a:t>
            </a:r>
            <a:r>
              <a:rPr lang="en-US" dirty="0" err="1"/>
              <a:t>mientras</a:t>
            </a:r>
            <a:r>
              <a:rPr lang="en-US" dirty="0"/>
              <a:t> que la </a:t>
            </a:r>
            <a:r>
              <a:rPr lang="en-US" dirty="0" err="1"/>
              <a:t>compañía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pagaría</a:t>
            </a:r>
            <a:r>
              <a:rPr lang="en-US" dirty="0"/>
              <a:t> $85.</a:t>
            </a:r>
          </a:p>
          <a:p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50F1D79-1CDD-2CC4-1930-8A947B15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64" y="1788660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9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63F8-CDD2-4FCE-9D67-3781A099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200" dirty="0"/>
            </a:br>
            <a:r>
              <a:rPr lang="en-US" sz="4200" dirty="0" err="1"/>
              <a:t>Conoce</a:t>
            </a:r>
            <a:r>
              <a:rPr lang="en-US" sz="4200" dirty="0"/>
              <a:t> a Dani - Un </a:t>
            </a:r>
            <a:r>
              <a:rPr lang="en-US" sz="4200" dirty="0" err="1"/>
              <a:t>caso</a:t>
            </a:r>
            <a:r>
              <a:rPr lang="en-US" sz="4200" dirty="0"/>
              <a:t> de </a:t>
            </a:r>
            <a:r>
              <a:rPr lang="en-US" sz="4200" dirty="0" err="1"/>
              <a:t>estudio</a:t>
            </a:r>
            <a:r>
              <a:rPr lang="en-US" dirty="0"/>
              <a:t>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00BF-A398-46A6-AAF6-65CEA2FA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25625"/>
            <a:ext cx="10153650" cy="45425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Dani </a:t>
            </a:r>
            <a:r>
              <a:rPr lang="en-US" dirty="0" err="1"/>
              <a:t>gana</a:t>
            </a:r>
            <a:r>
              <a:rPr lang="en-US" dirty="0"/>
              <a:t> $ 15.00 </a:t>
            </a:r>
            <a:r>
              <a:rPr lang="en-US" dirty="0" err="1"/>
              <a:t>por</a:t>
            </a:r>
            <a:r>
              <a:rPr lang="en-US" dirty="0"/>
              <a:t> hora y </a:t>
            </a:r>
            <a:r>
              <a:rPr lang="en-US" dirty="0" err="1"/>
              <a:t>trabaja</a:t>
            </a:r>
            <a:r>
              <a:rPr lang="en-US" dirty="0"/>
              <a:t> 60 horas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semana</a:t>
            </a:r>
            <a:r>
              <a:rPr lang="en-US" dirty="0"/>
              <a:t>, y </a:t>
            </a:r>
            <a:r>
              <a:rPr lang="en-US" dirty="0" err="1"/>
              <a:t>vive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. 
Dani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casado</a:t>
            </a:r>
            <a:r>
              <a:rPr lang="en-US" dirty="0"/>
              <a:t>,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hijos</a:t>
            </a:r>
            <a:r>
              <a:rPr lang="en-US" dirty="0"/>
              <a:t> y no </a:t>
            </a:r>
            <a:r>
              <a:rPr lang="en-US" dirty="0" err="1"/>
              <a:t>gana</a:t>
            </a:r>
            <a:r>
              <a:rPr lang="en-US" dirty="0"/>
              <a:t> dinero con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trabajos</a:t>
            </a:r>
            <a:r>
              <a:rPr lang="en-US" dirty="0"/>
              <a:t>. El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de Dani es de $ 46,800. 
Un día, Dani </a:t>
            </a:r>
            <a:r>
              <a:rPr lang="en-US" dirty="0" err="1"/>
              <a:t>tuvo</a:t>
            </a:r>
            <a:r>
              <a:rPr lang="en-US" dirty="0"/>
              <a:t> un </a:t>
            </a:r>
            <a:r>
              <a:rPr lang="en-US" dirty="0" err="1"/>
              <a:t>accidente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ciudad y se </a:t>
            </a:r>
            <a:r>
              <a:rPr lang="en-US" dirty="0" err="1"/>
              <a:t>rompió</a:t>
            </a:r>
            <a:r>
              <a:rPr lang="en-US" dirty="0"/>
              <a:t> un </a:t>
            </a:r>
            <a:r>
              <a:rPr lang="en-US" dirty="0" err="1"/>
              <a:t>brazo</a:t>
            </a:r>
            <a:r>
              <a:rPr lang="en-US" dirty="0"/>
              <a:t>. No </a:t>
            </a:r>
            <a:r>
              <a:rPr lang="en-US" dirty="0" err="1"/>
              <a:t>estaba</a:t>
            </a:r>
            <a:r>
              <a:rPr lang="en-US" dirty="0"/>
              <a:t> </a:t>
            </a:r>
            <a:r>
              <a:rPr lang="en-US" dirty="0" err="1"/>
              <a:t>trabajando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ese </a:t>
            </a:r>
            <a:r>
              <a:rPr lang="en-US" dirty="0" err="1"/>
              <a:t>momento</a:t>
            </a:r>
            <a:r>
              <a:rPr lang="en-US" dirty="0"/>
              <a:t>.
Dani </a:t>
            </a:r>
            <a:r>
              <a:rPr lang="en-US" dirty="0" err="1"/>
              <a:t>fue</a:t>
            </a:r>
            <a:r>
              <a:rPr lang="en-US" dirty="0"/>
              <a:t> al Centro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Federalmente</a:t>
            </a:r>
            <a:r>
              <a:rPr lang="en-US" dirty="0"/>
              <a:t> </a:t>
            </a:r>
            <a:r>
              <a:rPr lang="en-US" dirty="0" err="1"/>
              <a:t>Calificado</a:t>
            </a:r>
            <a:r>
              <a:rPr lang="en-US" dirty="0"/>
              <a:t> local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tomó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radiografía</a:t>
            </a:r>
            <a:r>
              <a:rPr lang="en-US" dirty="0"/>
              <a:t>, se </a:t>
            </a:r>
            <a:r>
              <a:rPr lang="en-US" dirty="0" err="1"/>
              <a:t>realizó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cirugía</a:t>
            </a:r>
            <a:r>
              <a:rPr lang="en-US" dirty="0"/>
              <a:t>, se </a:t>
            </a:r>
            <a:r>
              <a:rPr lang="en-US" dirty="0" err="1"/>
              <a:t>usó</a:t>
            </a:r>
            <a:r>
              <a:rPr lang="en-US" dirty="0"/>
              <a:t> </a:t>
            </a:r>
            <a:r>
              <a:rPr lang="en-US" dirty="0" err="1"/>
              <a:t>anestesia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cirugía</a:t>
            </a:r>
            <a:r>
              <a:rPr lang="en-US" dirty="0"/>
              <a:t>, se </a:t>
            </a:r>
            <a:r>
              <a:rPr lang="en-US" dirty="0" err="1"/>
              <a:t>usó</a:t>
            </a:r>
            <a:r>
              <a:rPr lang="en-US" dirty="0"/>
              <a:t> un yeso para </a:t>
            </a:r>
            <a:r>
              <a:rPr lang="en-US" dirty="0" err="1"/>
              <a:t>estabilizar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brazo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la </a:t>
            </a:r>
            <a:r>
              <a:rPr lang="en-US" dirty="0" err="1"/>
              <a:t>cirugía</a:t>
            </a:r>
            <a:r>
              <a:rPr lang="en-US" dirty="0"/>
              <a:t>, se </a:t>
            </a:r>
            <a:r>
              <a:rPr lang="en-US" dirty="0" err="1"/>
              <a:t>proporcionaron</a:t>
            </a:r>
            <a:r>
              <a:rPr lang="en-US" dirty="0"/>
              <a:t> </a:t>
            </a:r>
            <a:r>
              <a:rPr lang="en-US" dirty="0" err="1"/>
              <a:t>analgésicos</a:t>
            </a:r>
            <a:r>
              <a:rPr lang="en-US" dirty="0"/>
              <a:t> y se </a:t>
            </a:r>
            <a:r>
              <a:rPr lang="en-US" dirty="0" err="1"/>
              <a:t>atendieron</a:t>
            </a:r>
            <a:r>
              <a:rPr lang="en-US" dirty="0"/>
              <a:t> 2 </a:t>
            </a:r>
            <a:r>
              <a:rPr lang="en-US" dirty="0" err="1"/>
              <a:t>visitas</a:t>
            </a:r>
            <a:r>
              <a:rPr lang="en-US" dirty="0"/>
              <a:t> de </a:t>
            </a:r>
            <a:r>
              <a:rPr lang="en-US" dirty="0" err="1"/>
              <a:t>seguimiento</a:t>
            </a:r>
            <a:r>
              <a:rPr lang="en-US" dirty="0"/>
              <a:t> para </a:t>
            </a:r>
            <a:r>
              <a:rPr lang="en-US" dirty="0" err="1"/>
              <a:t>verificar</a:t>
            </a:r>
            <a:r>
              <a:rPr lang="en-US" dirty="0"/>
              <a:t> la </a:t>
            </a:r>
            <a:r>
              <a:rPr lang="en-US" dirty="0" err="1"/>
              <a:t>cirugía</a:t>
            </a:r>
            <a:r>
              <a:rPr lang="en-US" dirty="0"/>
              <a:t> y </a:t>
            </a:r>
            <a:r>
              <a:rPr lang="en-US" dirty="0" err="1"/>
              <a:t>quitar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yeso. 
</a:t>
            </a:r>
            <a:r>
              <a:rPr lang="en-US" b="1" dirty="0"/>
              <a:t>Sin Seguro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asistencia</a:t>
            </a:r>
            <a:r>
              <a:rPr lang="en-US" dirty="0"/>
              <a:t> del Centro de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total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evento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de $9,352. </a:t>
            </a:r>
          </a:p>
        </p:txBody>
      </p:sp>
    </p:spTree>
    <p:extLst>
      <p:ext uri="{BB962C8B-B14F-4D97-AF65-F5344CB8AC3E}">
        <p14:creationId xmlns:p14="http://schemas.microsoft.com/office/powerpoint/2010/main" val="314970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63F8-CDD2-4FCE-9D67-3781A099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200" dirty="0" err="1"/>
              <a:t>Conoce</a:t>
            </a:r>
            <a:r>
              <a:rPr lang="en-US" sz="4200" dirty="0"/>
              <a:t> a Dani - Un </a:t>
            </a:r>
            <a:r>
              <a:rPr lang="en-US" sz="4200" dirty="0" err="1"/>
              <a:t>caso</a:t>
            </a:r>
            <a:r>
              <a:rPr lang="en-US" sz="4200" dirty="0"/>
              <a:t> de </a:t>
            </a:r>
            <a:r>
              <a:rPr lang="en-US" sz="4200" dirty="0" err="1"/>
              <a:t>estudio</a:t>
            </a:r>
            <a:r>
              <a:rPr lang="en-US" dirty="0"/>
              <a:t>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00BF-A398-46A6-AAF6-65CEA2FA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594338"/>
            <a:ext cx="10153650" cy="458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Escenario</a:t>
            </a:r>
            <a:r>
              <a:rPr lang="en-US" dirty="0"/>
              <a:t> 1 – </a:t>
            </a:r>
          </a:p>
          <a:p>
            <a:r>
              <a:rPr lang="en-US" dirty="0"/>
              <a:t>Al </a:t>
            </a:r>
            <a:r>
              <a:rPr lang="en-US" dirty="0" err="1"/>
              <a:t>trabajar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Centro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Federalmente</a:t>
            </a:r>
            <a:r>
              <a:rPr lang="en-US" dirty="0"/>
              <a:t> </a:t>
            </a:r>
            <a:r>
              <a:rPr lang="en-US" dirty="0" err="1"/>
              <a:t>Calificado</a:t>
            </a:r>
            <a:r>
              <a:rPr lang="en-US" dirty="0"/>
              <a:t>, Dani </a:t>
            </a:r>
            <a:r>
              <a:rPr lang="en-US" dirty="0" err="1"/>
              <a:t>proporcionó</a:t>
            </a:r>
            <a:r>
              <a:rPr lang="en-US" dirty="0"/>
              <a:t> la </a:t>
            </a:r>
            <a:r>
              <a:rPr lang="en-US" dirty="0" err="1"/>
              <a:t>documentación</a:t>
            </a:r>
            <a:r>
              <a:rPr lang="en-US" dirty="0"/>
              <a:t> </a:t>
            </a:r>
            <a:r>
              <a:rPr lang="en-US" dirty="0" err="1"/>
              <a:t>requerida</a:t>
            </a:r>
            <a:r>
              <a:rPr lang="en-US" dirty="0"/>
              <a:t> que </a:t>
            </a:r>
            <a:r>
              <a:rPr lang="en-US" dirty="0" err="1"/>
              <a:t>demuestra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tamaño</a:t>
            </a:r>
            <a:r>
              <a:rPr lang="en-US" dirty="0"/>
              <a:t> de la </a:t>
            </a:r>
            <a:r>
              <a:rPr lang="en-US" dirty="0" err="1"/>
              <a:t>familia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dirección</a:t>
            </a:r>
            <a:r>
              <a:rPr lang="en-US" dirty="0"/>
              <a:t>. 
</a:t>
            </a:r>
            <a:r>
              <a:rPr lang="en-US" dirty="0" err="1"/>
              <a:t>Usando</a:t>
            </a:r>
            <a:r>
              <a:rPr lang="en-US" dirty="0"/>
              <a:t> la </a:t>
            </a:r>
            <a:r>
              <a:rPr lang="en-US" dirty="0" err="1"/>
              <a:t>fórmula</a:t>
            </a:r>
            <a:r>
              <a:rPr lang="en-US" dirty="0"/>
              <a:t> de </a:t>
            </a:r>
            <a:r>
              <a:rPr lang="en-US" b="1" dirty="0" err="1"/>
              <a:t>tarifa</a:t>
            </a:r>
            <a:r>
              <a:rPr lang="en-US" b="1" dirty="0"/>
              <a:t> de </a:t>
            </a:r>
            <a:r>
              <a:rPr lang="en-US" b="1" dirty="0" err="1"/>
              <a:t>escala</a:t>
            </a:r>
            <a:r>
              <a:rPr lang="en-US" dirty="0"/>
              <a:t> </a:t>
            </a:r>
            <a:r>
              <a:rPr lang="en-US" dirty="0" err="1"/>
              <a:t>móvil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facturación</a:t>
            </a:r>
            <a:r>
              <a:rPr lang="en-US" dirty="0"/>
              <a:t> </a:t>
            </a:r>
            <a:r>
              <a:rPr lang="en-US" dirty="0" err="1"/>
              <a:t>concluyó</a:t>
            </a:r>
            <a:r>
              <a:rPr lang="en-US" dirty="0"/>
              <a:t> que Dani </a:t>
            </a:r>
            <a:r>
              <a:rPr lang="en-US" dirty="0" err="1"/>
              <a:t>tendría</a:t>
            </a:r>
            <a:r>
              <a:rPr lang="en-US" dirty="0"/>
              <a:t> que </a:t>
            </a:r>
            <a:r>
              <a:rPr lang="en-US" dirty="0" err="1"/>
              <a:t>pagar</a:t>
            </a:r>
            <a:r>
              <a:rPr lang="en-US" dirty="0"/>
              <a:t> $ 20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 (3 x $ 20 = $ 60) y </a:t>
            </a:r>
            <a:r>
              <a:rPr lang="en-US" dirty="0" err="1"/>
              <a:t>el</a:t>
            </a:r>
            <a:r>
              <a:rPr lang="en-US" dirty="0"/>
              <a:t> 30% de la </a:t>
            </a:r>
            <a:r>
              <a:rPr lang="en-US" dirty="0" err="1"/>
              <a:t>factura</a:t>
            </a:r>
            <a:r>
              <a:rPr lang="en-US" dirty="0"/>
              <a:t> total (.30 x $ 9,352 = $ 2,805) </a:t>
            </a:r>
            <a:r>
              <a:rPr lang="en-US" dirty="0" err="1"/>
              <a:t>por</a:t>
            </a:r>
            <a:r>
              <a:rPr lang="en-US" dirty="0"/>
              <a:t> un total de </a:t>
            </a:r>
            <a:r>
              <a:rPr lang="en-US" b="1" dirty="0"/>
              <a:t>$ 2,865.  </a:t>
            </a:r>
            <a:r>
              <a:rPr lang="en-US" dirty="0"/>
              <a:t>
El Centro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trabajó</a:t>
            </a:r>
            <a:r>
              <a:rPr lang="en-US" dirty="0"/>
              <a:t> con Dani para </a:t>
            </a:r>
            <a:r>
              <a:rPr lang="en-US" dirty="0" err="1"/>
              <a:t>desarrollar</a:t>
            </a:r>
            <a:r>
              <a:rPr lang="en-US" dirty="0"/>
              <a:t> un plan de </a:t>
            </a:r>
            <a:r>
              <a:rPr lang="en-US" dirty="0" err="1"/>
              <a:t>pago</a:t>
            </a:r>
            <a:r>
              <a:rPr lang="en-US" dirty="0"/>
              <a:t> de $ 150 /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de 19 meses.</a:t>
            </a:r>
          </a:p>
        </p:txBody>
      </p:sp>
    </p:spTree>
    <p:extLst>
      <p:ext uri="{BB962C8B-B14F-4D97-AF65-F5344CB8AC3E}">
        <p14:creationId xmlns:p14="http://schemas.microsoft.com/office/powerpoint/2010/main" val="178080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63F8-CDD2-4FCE-9D67-3781A099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Meet Dani - A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00BF-A398-46A6-AAF6-65CEA2FA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614" y="1359877"/>
            <a:ext cx="10031186" cy="51329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Escenario</a:t>
            </a:r>
            <a:r>
              <a:rPr lang="en-US" dirty="0"/>
              <a:t> 2 –</a:t>
            </a:r>
          </a:p>
          <a:p>
            <a:r>
              <a:rPr lang="en-US" dirty="0"/>
              <a:t>Mercado de </a:t>
            </a:r>
            <a:r>
              <a:rPr lang="en-US" dirty="0" err="1"/>
              <a:t>Seguros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– Para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de 5 para un </a:t>
            </a:r>
            <a:r>
              <a:rPr lang="en-US" dirty="0" err="1"/>
              <a:t>rango</a:t>
            </a:r>
            <a:r>
              <a:rPr lang="en-US" dirty="0"/>
              <a:t> medio (Plan Plata),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sería</a:t>
            </a:r>
            <a:r>
              <a:rPr lang="en-US" dirty="0"/>
              <a:t> de $1500/</a:t>
            </a:r>
            <a:r>
              <a:rPr lang="en-US" dirty="0" err="1"/>
              <a:t>mes</a:t>
            </a:r>
            <a:r>
              <a:rPr lang="en-US" dirty="0"/>
              <a:t> para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de la </a:t>
            </a:r>
            <a:r>
              <a:rPr lang="en-US" dirty="0" err="1"/>
              <a:t>familia</a:t>
            </a:r>
            <a:r>
              <a:rPr lang="en-US" dirty="0"/>
              <a:t>. 
Pero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tamaño</a:t>
            </a:r>
            <a:r>
              <a:rPr lang="en-US" dirty="0"/>
              <a:t> de la </a:t>
            </a:r>
            <a:r>
              <a:rPr lang="en-US" dirty="0" err="1"/>
              <a:t>familia</a:t>
            </a:r>
            <a:r>
              <a:rPr lang="en-US" dirty="0"/>
              <a:t> y la </a:t>
            </a:r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ubicación</a:t>
            </a:r>
            <a:r>
              <a:rPr lang="en-US" dirty="0"/>
              <a:t> de residencia,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ingreso</a:t>
            </a:r>
            <a:r>
              <a:rPr lang="en-US" dirty="0"/>
              <a:t> es </a:t>
            </a:r>
            <a:r>
              <a:rPr lang="en-US" dirty="0" err="1"/>
              <a:t>igual</a:t>
            </a:r>
            <a:r>
              <a:rPr lang="en-US" dirty="0"/>
              <a:t> al 151% del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. Este </a:t>
            </a:r>
            <a:r>
              <a:rPr lang="en-US" dirty="0" err="1"/>
              <a:t>nivel</a:t>
            </a:r>
            <a:r>
              <a:rPr lang="en-US" dirty="0"/>
              <a:t> se </a:t>
            </a:r>
            <a:r>
              <a:rPr lang="en-US" dirty="0" err="1"/>
              <a:t>utiliza</a:t>
            </a:r>
            <a:r>
              <a:rPr lang="en-US" dirty="0"/>
              <a:t> para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b="1" dirty="0" err="1"/>
              <a:t>subsidio</a:t>
            </a:r>
            <a:r>
              <a:rPr lang="en-US" dirty="0"/>
              <a:t> </a:t>
            </a:r>
            <a:r>
              <a:rPr lang="en-US" dirty="0" err="1"/>
              <a:t>recibirá</a:t>
            </a:r>
            <a:r>
              <a:rPr lang="en-US" dirty="0"/>
              <a:t>. 
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Dani es </a:t>
            </a:r>
            <a:r>
              <a:rPr lang="en-US" dirty="0" err="1"/>
              <a:t>elegible</a:t>
            </a:r>
            <a:r>
              <a:rPr lang="en-US" dirty="0"/>
              <a:t> para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del Mercado de </a:t>
            </a:r>
            <a:r>
              <a:rPr lang="en-US" dirty="0" err="1"/>
              <a:t>Seguros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. 
Una </a:t>
            </a:r>
            <a:r>
              <a:rPr lang="en-US" dirty="0" err="1"/>
              <a:t>estimación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de </a:t>
            </a:r>
            <a:r>
              <a:rPr lang="en-US" dirty="0" err="1"/>
              <a:t>cobertura</a:t>
            </a:r>
            <a:r>
              <a:rPr lang="en-US" dirty="0"/>
              <a:t> y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2022 se </a:t>
            </a:r>
            <a:r>
              <a:rPr lang="en-US" dirty="0" err="1"/>
              <a:t>estimaría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$ 1,479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mes</a:t>
            </a:r>
            <a:r>
              <a:rPr lang="en-US" dirty="0"/>
              <a:t> ($ 17,754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)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crédito</a:t>
            </a:r>
            <a:r>
              <a:rPr lang="en-US" dirty="0"/>
              <a:t> fiscal de prima.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cubre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100%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 la prima </a:t>
            </a:r>
            <a:r>
              <a:rPr lang="en-US" dirty="0" err="1"/>
              <a:t>mensual</a:t>
            </a:r>
            <a:r>
              <a:rPr lang="en-US" dirty="0"/>
              <a:t> y </a:t>
            </a:r>
            <a:r>
              <a:rPr lang="en-US" dirty="0" err="1"/>
              <a:t>significa</a:t>
            </a:r>
            <a:r>
              <a:rPr lang="en-US" dirty="0"/>
              <a:t> que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real </a:t>
            </a:r>
            <a:r>
              <a:rPr lang="en-US" dirty="0" err="1"/>
              <a:t>podría</a:t>
            </a:r>
            <a:r>
              <a:rPr lang="en-US" dirty="0"/>
              <a:t> ser de $ 1 / </a:t>
            </a:r>
            <a:r>
              <a:rPr lang="en-US" dirty="0" err="1"/>
              <a:t>mes</a:t>
            </a:r>
            <a:r>
              <a:rPr lang="en-US" dirty="0"/>
              <a:t> para un total de $ 14 / </a:t>
            </a:r>
            <a:r>
              <a:rPr lang="en-US" dirty="0" err="1"/>
              <a:t>año</a:t>
            </a:r>
            <a:r>
              <a:rPr lang="en-US" dirty="0"/>
              <a:t>, </a:t>
            </a:r>
            <a:r>
              <a:rPr lang="en-US" dirty="0" err="1"/>
              <a:t>dependiendo</a:t>
            </a:r>
            <a:r>
              <a:rPr lang="en-US" dirty="0"/>
              <a:t> del plan Silver </a:t>
            </a:r>
            <a:r>
              <a:rPr lang="en-US" dirty="0" err="1"/>
              <a:t>elegido</a:t>
            </a:r>
            <a:r>
              <a:rPr lang="en-US" dirty="0"/>
              <a:t>. 
Los </a:t>
            </a:r>
            <a:r>
              <a:rPr lang="en-US" dirty="0" err="1"/>
              <a:t>gastos</a:t>
            </a:r>
            <a:r>
              <a:rPr lang="en-US" dirty="0"/>
              <a:t> de </a:t>
            </a:r>
            <a:r>
              <a:rPr lang="en-US" dirty="0" err="1"/>
              <a:t>bolsillo</a:t>
            </a:r>
            <a:r>
              <a:rPr lang="en-US" dirty="0"/>
              <a:t> </a:t>
            </a:r>
            <a:r>
              <a:rPr lang="en-US" dirty="0" err="1"/>
              <a:t>totales</a:t>
            </a:r>
            <a:r>
              <a:rPr lang="en-US" dirty="0"/>
              <a:t> se </a:t>
            </a:r>
            <a:r>
              <a:rPr lang="en-US" dirty="0" err="1"/>
              <a:t>limitarían</a:t>
            </a:r>
            <a:r>
              <a:rPr lang="en-US" dirty="0"/>
              <a:t> a $ 5,800 </a:t>
            </a:r>
            <a:r>
              <a:rPr lang="en-US" dirty="0" err="1"/>
              <a:t>en</a:t>
            </a:r>
            <a:r>
              <a:rPr lang="en-US" dirty="0"/>
              <a:t> 2022. </a:t>
            </a:r>
            <a:r>
              <a:rPr lang="en-US" dirty="0" err="1"/>
              <a:t>Habría</a:t>
            </a:r>
            <a:r>
              <a:rPr lang="en-US" dirty="0"/>
              <a:t> un deducible de $ 1500 a </a:t>
            </a:r>
            <a:r>
              <a:rPr lang="en-US" dirty="0" err="1"/>
              <a:t>pagar</a:t>
            </a:r>
            <a:r>
              <a:rPr lang="en-US" dirty="0"/>
              <a:t> y </a:t>
            </a:r>
            <a:r>
              <a:rPr lang="en-US" dirty="0" err="1"/>
              <a:t>copagos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las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visitas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690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2F88-D120-4F7E-8C8E-03FF7A4D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Meet Dani - A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7C829-FF3E-4B52-889E-5199A6FA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Continuación</a:t>
            </a:r>
            <a:r>
              <a:rPr lang="en-US" dirty="0"/>
              <a:t> de </a:t>
            </a:r>
            <a:r>
              <a:rPr lang="en-US" dirty="0" err="1"/>
              <a:t>escenario</a:t>
            </a:r>
            <a:r>
              <a:rPr lang="en-US" dirty="0"/>
              <a:t> 2 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accidente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total </a:t>
            </a:r>
            <a:r>
              <a:rPr lang="en-US" dirty="0" err="1"/>
              <a:t>sería</a:t>
            </a:r>
            <a:r>
              <a:rPr lang="en-US" dirty="0"/>
              <a:t> $14/</a:t>
            </a:r>
            <a:r>
              <a:rPr lang="en-US" dirty="0" err="1"/>
              <a:t>año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prima del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+ $1500 de deducible + 3 x $25/</a:t>
            </a:r>
            <a:r>
              <a:rPr lang="en-US" dirty="0" err="1"/>
              <a:t>visita</a:t>
            </a:r>
            <a:r>
              <a:rPr lang="en-US" dirty="0"/>
              <a:t> deducible para un total de $14 + $1500 + 75 = $1,589. </a:t>
            </a:r>
          </a:p>
          <a:p>
            <a:r>
              <a:rPr lang="es-ES_tradnl" dirty="0"/>
              <a:t>Después de hablar con el centro de salud, se desarrolló un plan de pago de $150/mes durante 11 meses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beneficio</a:t>
            </a:r>
            <a:r>
              <a:rPr lang="en-US" dirty="0"/>
              <a:t> </a:t>
            </a:r>
            <a:r>
              <a:rPr lang="en-US" dirty="0" err="1"/>
              <a:t>adicional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escenario</a:t>
            </a:r>
            <a:r>
              <a:rPr lang="en-US" dirty="0"/>
              <a:t> es que </a:t>
            </a:r>
            <a:r>
              <a:rPr lang="en-US" dirty="0" err="1"/>
              <a:t>toda</a:t>
            </a:r>
            <a:r>
              <a:rPr lang="en-US" dirty="0"/>
              <a:t> la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cubierta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para </a:t>
            </a:r>
            <a:r>
              <a:rPr lang="en-US" dirty="0" err="1"/>
              <a:t>futuras</a:t>
            </a:r>
            <a:r>
              <a:rPr lang="en-US" dirty="0"/>
              <a:t> </a:t>
            </a:r>
            <a:r>
              <a:rPr lang="en-US" dirty="0" err="1"/>
              <a:t>visitas</a:t>
            </a:r>
            <a:r>
              <a:rPr lang="en-US" dirty="0"/>
              <a:t> </a:t>
            </a:r>
            <a:r>
              <a:rPr lang="en-US" dirty="0" err="1"/>
              <a:t>médicas</a:t>
            </a:r>
            <a:r>
              <a:rPr lang="en-US" dirty="0"/>
              <a:t> </a:t>
            </a:r>
            <a:r>
              <a:rPr lang="en-US" dirty="0" err="1"/>
              <a:t>preventivas</a:t>
            </a:r>
            <a:r>
              <a:rPr lang="en-US" dirty="0"/>
              <a:t>, </a:t>
            </a:r>
            <a:r>
              <a:rPr lang="en-US" dirty="0" err="1"/>
              <a:t>enfermedades</a:t>
            </a:r>
            <a:r>
              <a:rPr lang="en-US" dirty="0"/>
              <a:t> o </a:t>
            </a:r>
            <a:r>
              <a:rPr lang="en-US" dirty="0" err="1"/>
              <a:t>dolencias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4B7A-7B61-D3E3-0060-31D345939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48" y="2213315"/>
            <a:ext cx="5483021" cy="3110367"/>
          </a:xfrm>
        </p:spPr>
        <p:txBody>
          <a:bodyPr>
            <a:normAutofit/>
          </a:bodyPr>
          <a:lstStyle/>
          <a:p>
            <a:r>
              <a:rPr lang="en-US" dirty="0"/>
              <a:t>Un </a:t>
            </a:r>
            <a:r>
              <a:rPr lang="en-US" dirty="0" err="1"/>
              <a:t>consultorio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
Un </a:t>
            </a:r>
            <a:r>
              <a:rPr lang="en-US" dirty="0" err="1"/>
              <a:t>consultorio</a:t>
            </a:r>
            <a:r>
              <a:rPr lang="en-US" dirty="0"/>
              <a:t> de </a:t>
            </a:r>
            <a:r>
              <a:rPr lang="en-US" dirty="0" err="1"/>
              <a:t>médicos</a:t>
            </a:r>
            <a:r>
              <a:rPr lang="en-US" dirty="0"/>
              <a:t> </a:t>
            </a:r>
            <a:r>
              <a:rPr lang="en-US" dirty="0" err="1"/>
              <a:t>especialistas</a:t>
            </a:r>
            <a:r>
              <a:rPr lang="en-US" dirty="0"/>
              <a:t>
</a:t>
            </a:r>
            <a:r>
              <a:rPr lang="en-US" dirty="0" err="1"/>
              <a:t>Laboratorios</a:t>
            </a:r>
            <a:r>
              <a:rPr lang="en-US" dirty="0"/>
              <a:t> 
</a:t>
            </a:r>
            <a:r>
              <a:rPr lang="en-US" dirty="0" err="1"/>
              <a:t>Clínicas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urgencia</a:t>
            </a:r>
            <a:r>
              <a:rPr lang="en-US" dirty="0"/>
              <a:t>
Hospital</a:t>
            </a:r>
          </a:p>
          <a:p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emergencia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hospital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2489CD-5D86-FD31-713B-FD4581A49478}"/>
              </a:ext>
            </a:extLst>
          </p:cNvPr>
          <p:cNvSpPr txBox="1">
            <a:spLocks/>
          </p:cNvSpPr>
          <p:nvPr/>
        </p:nvSpPr>
        <p:spPr>
          <a:xfrm>
            <a:off x="1019175" y="323396"/>
            <a:ext cx="10515600" cy="1502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00"/>
              </a:spcAft>
            </a:pPr>
            <a:r>
              <a:rPr lang="en-US" dirty="0"/>
              <a:t>¡</a:t>
            </a:r>
            <a:r>
              <a:rPr lang="en-US" dirty="0" err="1"/>
              <a:t>Cuidarse</a:t>
            </a:r>
            <a:r>
              <a:rPr lang="en-US" dirty="0"/>
              <a:t> es </a:t>
            </a:r>
            <a:r>
              <a:rPr lang="en-US" dirty="0" err="1"/>
              <a:t>importante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?
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F6261CF-AD26-21B7-8AFC-089DEEBC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91" y="2213315"/>
            <a:ext cx="4324438" cy="24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6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DECD-8857-391A-C1CE-F6A32D8B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escenario</a:t>
            </a:r>
            <a:r>
              <a:rPr lang="en-US" dirty="0"/>
              <a:t> </a:t>
            </a:r>
            <a:r>
              <a:rPr lang="en-US" dirty="0" err="1"/>
              <a:t>elegiría</a:t>
            </a:r>
            <a:r>
              <a:rPr lang="en-US" dirty="0"/>
              <a:t>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1813-4CD3-4366-432C-6B4C1D06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14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132E-A309-A254-862A-BF565AA7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842" y="365125"/>
            <a:ext cx="9896958" cy="1325563"/>
          </a:xfrm>
        </p:spPr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E712-56A9-B40A-45C5-95C0E46C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842" y="1306286"/>
            <a:ext cx="9896958" cy="487067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HealthCare.gov</a:t>
            </a:r>
            <a:r>
              <a:rPr lang="en-US" dirty="0"/>
              <a:t> – </a:t>
            </a:r>
            <a:r>
              <a:rPr lang="en-US" dirty="0" err="1"/>
              <a:t>el</a:t>
            </a:r>
            <a:r>
              <a:rPr lang="en-US" dirty="0"/>
              <a:t> sitio web del </a:t>
            </a:r>
            <a:r>
              <a:rPr lang="en-US" dirty="0" err="1"/>
              <a:t>gobierno</a:t>
            </a:r>
            <a:r>
              <a:rPr lang="en-US" dirty="0"/>
              <a:t> federal que </a:t>
            </a:r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imparcial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cobertura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mercado de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 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dirty="0" err="1"/>
              <a:t>cuidado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imitadores</a:t>
            </a:r>
            <a:r>
              <a:rPr lang="en-US" dirty="0"/>
              <a:t> que </a:t>
            </a:r>
            <a:r>
              <a:rPr lang="en-US" dirty="0" err="1"/>
              <a:t>quieren</a:t>
            </a:r>
            <a:r>
              <a:rPr lang="en-US" dirty="0"/>
              <a:t> </a:t>
            </a:r>
            <a:r>
              <a:rPr lang="en-US" dirty="0" err="1"/>
              <a:t>venderle</a:t>
            </a:r>
            <a:r>
              <a:rPr lang="en-US" dirty="0"/>
              <a:t> </a:t>
            </a:r>
            <a:r>
              <a:rPr lang="en-US" dirty="0" err="1"/>
              <a:t>seguros</a:t>
            </a:r>
            <a:r>
              <a:rPr lang="en-US" dirty="0"/>
              <a:t>!!! </a:t>
            </a:r>
            <a:r>
              <a:rPr lang="en-US" dirty="0">
                <a:hlinkClick r:id="rId3"/>
              </a:rPr>
              <a:t>https://www.healthcare.gov/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Encuentre</a:t>
            </a:r>
            <a:r>
              <a:rPr lang="en-US" dirty="0"/>
              <a:t> un </a:t>
            </a:r>
            <a:r>
              <a:rPr lang="en-US" dirty="0" err="1"/>
              <a:t>centro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calificado</a:t>
            </a:r>
            <a:r>
              <a:rPr lang="en-US" dirty="0"/>
              <a:t> </a:t>
            </a:r>
            <a:r>
              <a:rPr lang="en-US" dirty="0" err="1"/>
              <a:t>federalmente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https://findahealthcenter.hrsa.gov/</a:t>
            </a:r>
            <a:endParaRPr lang="en-US" dirty="0"/>
          </a:p>
          <a:p>
            <a:endParaRPr lang="en-US" dirty="0"/>
          </a:p>
          <a:p>
            <a:r>
              <a:rPr lang="en-US" dirty="0"/>
              <a:t>Health Insurance 4 U – un </a:t>
            </a:r>
            <a:r>
              <a:rPr lang="en-US" dirty="0" err="1"/>
              <a:t>autoestudio</a:t>
            </a:r>
            <a:r>
              <a:rPr lang="en-US" dirty="0"/>
              <a:t> </a:t>
            </a:r>
            <a:r>
              <a:rPr lang="en-US" dirty="0" err="1"/>
              <a:t>gratuito</a:t>
            </a:r>
            <a:r>
              <a:rPr lang="en-US" dirty="0"/>
              <a:t> de la </a:t>
            </a:r>
            <a:r>
              <a:rPr lang="en-US" dirty="0" err="1"/>
              <a:t>Extensión</a:t>
            </a:r>
            <a:r>
              <a:rPr lang="en-US" dirty="0"/>
              <a:t> </a:t>
            </a:r>
            <a:r>
              <a:rPr lang="en-US" dirty="0" err="1"/>
              <a:t>Cooperativa</a:t>
            </a:r>
            <a:r>
              <a:rPr lang="en-US" dirty="0"/>
              <a:t> de la Universidad de Delaware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mercado.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https://www.udel.edu/academics/colleges/canr/cooperative-extension/nutrition-wellness/health-insurance/health-insurance-4-u/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University of Maryland Extension Health Insurance Literacy Initiative – </a:t>
            </a:r>
            <a:r>
              <a:rPr lang="en-US" dirty="0" err="1"/>
              <a:t>recursos</a:t>
            </a:r>
            <a:r>
              <a:rPr lang="en-US" dirty="0"/>
              <a:t> para </a:t>
            </a:r>
            <a:r>
              <a:rPr lang="en-US" dirty="0" err="1"/>
              <a:t>educadores</a:t>
            </a:r>
            <a:r>
              <a:rPr lang="en-US" dirty="0"/>
              <a:t> y </a:t>
            </a:r>
            <a:r>
              <a:rPr lang="en-US" dirty="0" err="1"/>
              <a:t>consumidores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 Lo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https://extension.umd.edu/programs/family-consumer-sciences/health-insurance-literacy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04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F5CC-E7B9-0583-EB84-922E121F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4" y="365125"/>
            <a:ext cx="9991166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Temas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cubiertos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el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día de hoy: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FA3C-4A1A-AD25-182D-37930063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34" y="1825625"/>
            <a:ext cx="9991165" cy="3373904"/>
          </a:xfrm>
        </p:spPr>
        <p:txBody>
          <a:bodyPr/>
          <a:lstStyle/>
          <a:p>
            <a:r>
              <a:rPr lang="en-US" dirty="0"/>
              <a:t>Palabras </a:t>
            </a:r>
            <a:r>
              <a:rPr lang="en-US" dirty="0" err="1"/>
              <a:t>importantes</a:t>
            </a:r>
            <a:r>
              <a:rPr lang="en-US" dirty="0"/>
              <a:t> que </a:t>
            </a:r>
            <a:r>
              <a:rPr lang="en-US" dirty="0" err="1"/>
              <a:t>debe</a:t>
            </a:r>
            <a:r>
              <a:rPr lang="en-US" dirty="0"/>
              <a:t> saber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EE. UU.
</a:t>
            </a:r>
            <a:r>
              <a:rPr lang="en-US" dirty="0" err="1"/>
              <a:t>Comprender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acceder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
</a:t>
            </a:r>
            <a:r>
              <a:rPr lang="en-US" dirty="0" err="1"/>
              <a:t>Entender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herramienta</a:t>
            </a:r>
            <a:r>
              <a:rPr lang="en-US" dirty="0"/>
              <a:t> para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y acceder a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
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locales y </a:t>
            </a:r>
            <a:r>
              <a:rPr lang="en-US" dirty="0" err="1"/>
              <a:t>nacionales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9716B-274D-1CC8-7A2B-BD8F73C974BD}"/>
              </a:ext>
            </a:extLst>
          </p:cNvPr>
          <p:cNvSpPr txBox="1"/>
          <p:nvPr/>
        </p:nvSpPr>
        <p:spPr>
          <a:xfrm>
            <a:off x="3754164" y="4310082"/>
            <a:ext cx="52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¿Tiene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alguna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pregunta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622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996F-B1D5-A367-1FBD-F5F57FC2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2" y="681037"/>
            <a:ext cx="10219267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Gracias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por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/>
              <a:t>participar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nuestro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programa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C6E42-489C-9B09-0814-CC949EAC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825625"/>
            <a:ext cx="1004751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Por favor </a:t>
            </a:r>
            <a:r>
              <a:rPr lang="en-US" sz="4000" dirty="0" err="1"/>
              <a:t>utilice</a:t>
            </a:r>
            <a:r>
              <a:rPr lang="en-US" sz="4000" dirty="0"/>
              <a:t> la </a:t>
            </a:r>
            <a:r>
              <a:rPr lang="en-US" sz="4000" dirty="0" err="1"/>
              <a:t>evaluación</a:t>
            </a:r>
            <a:r>
              <a:rPr lang="en-US" sz="4000" dirty="0"/>
              <a:t> que le </a:t>
            </a:r>
            <a:r>
              <a:rPr lang="en-US" sz="4000" dirty="0" err="1"/>
              <a:t>proporcionamos</a:t>
            </a:r>
            <a:r>
              <a:rPr lang="en-US" sz="4000" dirty="0"/>
              <a:t> para </a:t>
            </a:r>
            <a:r>
              <a:rPr lang="en-US" sz="4000" dirty="0" err="1"/>
              <a:t>ayudarnos</a:t>
            </a:r>
            <a:r>
              <a:rPr lang="en-US" sz="4000" dirty="0"/>
              <a:t> a saber </a:t>
            </a:r>
            <a:r>
              <a:rPr lang="en-US" sz="4000" dirty="0" err="1"/>
              <a:t>cuán</a:t>
            </a:r>
            <a:r>
              <a:rPr lang="en-US" sz="4000" dirty="0"/>
              <a:t> </a:t>
            </a:r>
            <a:r>
              <a:rPr lang="en-US" sz="4000" dirty="0" err="1"/>
              <a:t>efectivos</a:t>
            </a:r>
            <a:r>
              <a:rPr lang="en-US" sz="4000" dirty="0"/>
              <a:t> </a:t>
            </a:r>
            <a:r>
              <a:rPr lang="en-US" sz="4000" dirty="0" err="1"/>
              <a:t>hemos</a:t>
            </a:r>
            <a:r>
              <a:rPr lang="en-US" sz="4000" dirty="0"/>
              <a:t> </a:t>
            </a:r>
            <a:r>
              <a:rPr lang="en-US" sz="4000" dirty="0" err="1"/>
              <a:t>sido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proporcionarle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información</a:t>
            </a:r>
            <a:r>
              <a:rPr lang="en-US" sz="4000" dirty="0"/>
              <a:t>.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74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B5F6929F-A796-963E-72ED-167D839C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8" y="1032933"/>
            <a:ext cx="11345232" cy="51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0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1971-5E66-41DD-92ED-9ACBCB8C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929"/>
            <a:ext cx="10515600" cy="1502229"/>
          </a:xfrm>
        </p:spPr>
        <p:txBody>
          <a:bodyPr>
            <a:normAutofit fontScale="90000"/>
          </a:bodyPr>
          <a:lstStyle/>
          <a:p>
            <a:pPr algn="ctr">
              <a:spcAft>
                <a:spcPts val="400"/>
              </a:spcAft>
            </a:pPr>
            <a:r>
              <a:rPr lang="en-US" dirty="0"/>
              <a:t>¡</a:t>
            </a:r>
            <a:r>
              <a:rPr lang="en-US" dirty="0" err="1"/>
              <a:t>Cuidarse</a:t>
            </a:r>
            <a:r>
              <a:rPr lang="en-US" dirty="0"/>
              <a:t> es </a:t>
            </a:r>
            <a:r>
              <a:rPr lang="en-US" dirty="0" err="1"/>
              <a:t>importante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?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51EBF-52EF-4311-8631-E741ABE2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269671"/>
            <a:ext cx="10153650" cy="3907292"/>
          </a:xfrm>
        </p:spPr>
        <p:txBody>
          <a:bodyPr>
            <a:normAutofit/>
          </a:bodyPr>
          <a:lstStyle/>
          <a:p>
            <a:r>
              <a:rPr lang="en-US" dirty="0"/>
              <a:t>Los </a:t>
            </a:r>
            <a:r>
              <a:rPr lang="en-US" b="1" dirty="0" err="1"/>
              <a:t>Centros</a:t>
            </a:r>
            <a:r>
              <a:rPr lang="en-US" b="1" dirty="0"/>
              <a:t> de </a:t>
            </a:r>
            <a:r>
              <a:rPr lang="en-US" b="1" dirty="0" err="1"/>
              <a:t>Salud</a:t>
            </a:r>
            <a:r>
              <a:rPr lang="en-US" b="1" dirty="0"/>
              <a:t> </a:t>
            </a:r>
            <a:r>
              <a:rPr lang="en-US" b="1" dirty="0" err="1"/>
              <a:t>Federalmente</a:t>
            </a:r>
            <a:r>
              <a:rPr lang="en-US" b="1" dirty="0"/>
              <a:t> </a:t>
            </a:r>
            <a:r>
              <a:rPr lang="en-US" b="1" dirty="0" err="1"/>
              <a:t>Calificados</a:t>
            </a:r>
            <a:r>
              <a:rPr lang="en-US" b="1" dirty="0"/>
              <a:t> </a:t>
            </a:r>
            <a:r>
              <a:rPr lang="en-US" dirty="0"/>
              <a:t>(FQHC, </a:t>
            </a:r>
            <a:r>
              <a:rPr lang="en-US" dirty="0" err="1"/>
              <a:t>por</a:t>
            </a:r>
            <a:r>
              <a:rPr lang="en-US" dirty="0"/>
              <a:t> sus </a:t>
            </a:r>
            <a:r>
              <a:rPr lang="en-US" dirty="0" err="1"/>
              <a:t>siglas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inglés</a:t>
            </a:r>
            <a:r>
              <a:rPr lang="en-US" dirty="0"/>
              <a:t>) son </a:t>
            </a:r>
            <a:r>
              <a:rPr lang="en-US" dirty="0" err="1"/>
              <a:t>proveedores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basados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comunidad</a:t>
            </a:r>
            <a:r>
              <a:rPr lang="en-US" dirty="0"/>
              <a:t> que </a:t>
            </a:r>
            <a:r>
              <a:rPr lang="en-US" dirty="0" err="1"/>
              <a:t>reciben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federales para </a:t>
            </a:r>
            <a:r>
              <a:rPr lang="en-US" dirty="0" err="1"/>
              <a:t>proporcionar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. 
</a:t>
            </a:r>
            <a:r>
              <a:rPr lang="en-US" dirty="0" err="1"/>
              <a:t>Localmente</a:t>
            </a:r>
            <a:r>
              <a:rPr lang="en-US" dirty="0"/>
              <a:t>,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centros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llamarse</a:t>
            </a:r>
            <a:r>
              <a:rPr lang="en-US" dirty="0"/>
              <a:t> </a:t>
            </a:r>
            <a:r>
              <a:rPr lang="en-US" dirty="0" err="1"/>
              <a:t>Centros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 o </a:t>
            </a:r>
            <a:r>
              <a:rPr lang="en-US" dirty="0" err="1"/>
              <a:t>Centros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para </a:t>
            </a:r>
            <a:r>
              <a:rPr lang="en-US" dirty="0" err="1"/>
              <a:t>Migrantes</a:t>
            </a:r>
            <a:r>
              <a:rPr lang="en-US" dirty="0"/>
              <a:t>. </a:t>
            </a:r>
          </a:p>
          <a:p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proporcionar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tamaño</a:t>
            </a:r>
            <a:r>
              <a:rPr lang="en-US" dirty="0"/>
              <a:t> de la </a:t>
            </a:r>
            <a:r>
              <a:rPr lang="en-US" dirty="0" err="1"/>
              <a:t>familia</a:t>
            </a:r>
            <a:r>
              <a:rPr lang="en-US" dirty="0"/>
              <a:t>, </a:t>
            </a:r>
            <a:r>
              <a:rPr lang="en-US" dirty="0" err="1"/>
              <a:t>identificación</a:t>
            </a:r>
            <a:r>
              <a:rPr lang="en-US" dirty="0"/>
              <a:t> con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dirección</a:t>
            </a:r>
            <a:r>
              <a:rPr lang="en-US" dirty="0"/>
              <a:t> y </a:t>
            </a:r>
            <a:r>
              <a:rPr lang="en-US" dirty="0" err="1"/>
              <a:t>comprobante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al usar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instalaciones</a:t>
            </a:r>
            <a:r>
              <a:rPr lang="en-US" dirty="0"/>
              <a:t>. 
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a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centros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motivo</a:t>
            </a:r>
            <a:r>
              <a:rPr lang="en-US" dirty="0"/>
              <a:t>: </a:t>
            </a:r>
            <a:r>
              <a:rPr lang="en-US" dirty="0" err="1"/>
              <a:t>enfermedad</a:t>
            </a:r>
            <a:r>
              <a:rPr lang="en-US" dirty="0"/>
              <a:t> o </a:t>
            </a:r>
            <a:r>
              <a:rPr lang="en-US" dirty="0" err="1"/>
              <a:t>lesión</a:t>
            </a:r>
            <a:r>
              <a:rPr lang="en-US" dirty="0"/>
              <a:t>.</a:t>
            </a:r>
          </a:p>
          <a:p>
            <a:r>
              <a:rPr lang="en-US" dirty="0" err="1"/>
              <a:t>Encuentre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Centros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Federalmente</a:t>
            </a:r>
            <a:r>
              <a:rPr lang="en-US" dirty="0"/>
              <a:t> </a:t>
            </a:r>
            <a:r>
              <a:rPr lang="en-US" dirty="0" err="1"/>
              <a:t>Calificados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cercanos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herramienta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https://findahealthcenter.hrsa.gov/tool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0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51D6-9E1B-4AF6-BBB9-319503AE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costará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no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33A5-D758-4711-A9FA-2294C2EC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25625"/>
            <a:ext cx="10153650" cy="317769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Cuando</a:t>
            </a:r>
            <a:r>
              <a:rPr lang="en-US" dirty="0"/>
              <a:t> se </a:t>
            </a:r>
            <a:r>
              <a:rPr lang="en-US" dirty="0" err="1"/>
              <a:t>utiliza</a:t>
            </a:r>
            <a:r>
              <a:rPr lang="en-US" dirty="0"/>
              <a:t> un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pago</a:t>
            </a:r>
            <a:r>
              <a:rPr lang="en-US" dirty="0"/>
              <a:t> de </a:t>
            </a:r>
            <a:r>
              <a:rPr lang="en-US" b="1" dirty="0" err="1"/>
              <a:t>tarifas</a:t>
            </a:r>
            <a:r>
              <a:rPr lang="en-US" b="1" dirty="0"/>
              <a:t> de </a:t>
            </a:r>
            <a:r>
              <a:rPr lang="en-US" b="1" dirty="0" err="1"/>
              <a:t>escala</a:t>
            </a:r>
            <a:r>
              <a:rPr lang="en-US" b="1" dirty="0"/>
              <a:t> </a:t>
            </a:r>
            <a:r>
              <a:rPr lang="en-US" b="1" dirty="0" err="1"/>
              <a:t>móvil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usará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fórmula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ingresos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tamaño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para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pagar</a:t>
            </a:r>
            <a:r>
              <a:rPr lang="en-US" dirty="0"/>
              <a:t> y </a:t>
            </a:r>
            <a:r>
              <a:rPr lang="en-US" dirty="0" err="1"/>
              <a:t>establecer</a:t>
            </a:r>
            <a:r>
              <a:rPr lang="en-US" dirty="0"/>
              <a:t> un plan de </a:t>
            </a:r>
            <a:r>
              <a:rPr lang="en-US" dirty="0" err="1"/>
              <a:t>pago</a:t>
            </a:r>
            <a:r>
              <a:rPr lang="en-US" dirty="0"/>
              <a:t> para </a:t>
            </a:r>
            <a:r>
              <a:rPr lang="en-US" dirty="0" err="1"/>
              <a:t>pagar</a:t>
            </a:r>
            <a:r>
              <a:rPr lang="en-US" dirty="0"/>
              <a:t> la </a:t>
            </a:r>
            <a:r>
              <a:rPr lang="en-US" dirty="0" err="1"/>
              <a:t>factura</a:t>
            </a:r>
            <a:r>
              <a:rPr lang="en-US" dirty="0"/>
              <a:t> a lo largo del </a:t>
            </a:r>
            <a:r>
              <a:rPr lang="en-US" dirty="0" err="1"/>
              <a:t>tiempo</a:t>
            </a:r>
            <a:r>
              <a:rPr lang="en-US" dirty="0"/>
              <a:t>.</a:t>
            </a:r>
          </a:p>
          <a:p>
            <a:r>
              <a:rPr lang="en-US" dirty="0"/>
              <a:t>El personal del hospital </a:t>
            </a:r>
            <a:r>
              <a:rPr lang="en-US" dirty="0" err="1"/>
              <a:t>solicitará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historial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evaluar</a:t>
            </a:r>
            <a:r>
              <a:rPr lang="en-US" dirty="0"/>
              <a:t> sus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médicas</a:t>
            </a:r>
            <a:r>
              <a:rPr lang="en-US" dirty="0"/>
              <a:t>. El hospital le </a:t>
            </a:r>
            <a:r>
              <a:rPr lang="en-US" dirty="0" err="1"/>
              <a:t>enviará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factura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correo</a:t>
            </a:r>
            <a:r>
              <a:rPr lang="en-US" dirty="0"/>
              <a:t>. Por lo tanto,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proporcionar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dirección</a:t>
            </a:r>
            <a:r>
              <a:rPr lang="en-US" dirty="0"/>
              <a:t>.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proporcionar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para que </a:t>
            </a:r>
            <a:r>
              <a:rPr lang="en-US" dirty="0" err="1"/>
              <a:t>el</a:t>
            </a:r>
            <a:r>
              <a:rPr lang="en-US" dirty="0"/>
              <a:t> hospital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facturarle</a:t>
            </a:r>
            <a:r>
              <a:rPr lang="en-US" dirty="0"/>
              <a:t> la </a:t>
            </a:r>
            <a:r>
              <a:rPr lang="en-US" dirty="0" err="1"/>
              <a:t>cantidad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74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4490-B16A-9B64-6CAF-46DA1276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cubre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me </a:t>
            </a:r>
            <a:r>
              <a:rPr lang="en-US" dirty="0" err="1"/>
              <a:t>lesiono</a:t>
            </a:r>
            <a:r>
              <a:rPr lang="en-US" dirty="0"/>
              <a:t>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73DA-7540-CF22-25C4-D06FED42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25625"/>
            <a:ext cx="698046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Si se </a:t>
            </a:r>
            <a:r>
              <a:rPr lang="en-US" dirty="0" err="1"/>
              <a:t>lesiona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un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para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Compensación</a:t>
            </a:r>
            <a:r>
              <a:rPr lang="en-US" dirty="0"/>
              <a:t> para </a:t>
            </a:r>
            <a:r>
              <a:rPr lang="en-US" dirty="0" err="1"/>
              <a:t>trabajadores</a:t>
            </a:r>
            <a:r>
              <a:rPr lang="en-US" dirty="0"/>
              <a:t>.  Este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solo </a:t>
            </a:r>
            <a:r>
              <a:rPr lang="en-US" dirty="0" err="1"/>
              <a:t>entra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juego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se </a:t>
            </a:r>
            <a:r>
              <a:rPr lang="en-US" dirty="0" err="1"/>
              <a:t>lesiona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trabaja</a:t>
            </a:r>
            <a:r>
              <a:rPr lang="en-US" dirty="0"/>
              <a:t>; </a:t>
            </a:r>
            <a:r>
              <a:rPr lang="en-US" dirty="0" err="1"/>
              <a:t>Cubre</a:t>
            </a:r>
            <a:r>
              <a:rPr lang="en-US" dirty="0"/>
              <a:t> </a:t>
            </a:r>
            <a:r>
              <a:rPr lang="en-US" dirty="0" err="1"/>
              <a:t>salarios</a:t>
            </a:r>
            <a:r>
              <a:rPr lang="en-US" dirty="0"/>
              <a:t> </a:t>
            </a:r>
            <a:r>
              <a:rPr lang="en-US" dirty="0" err="1"/>
              <a:t>perdidos</a:t>
            </a:r>
            <a:r>
              <a:rPr lang="en-US" dirty="0"/>
              <a:t> y </a:t>
            </a:r>
            <a:r>
              <a:rPr lang="en-US" dirty="0" err="1"/>
              <a:t>facturas</a:t>
            </a:r>
            <a:r>
              <a:rPr lang="en-US" dirty="0"/>
              <a:t> </a:t>
            </a:r>
            <a:r>
              <a:rPr lang="en-US" dirty="0" err="1"/>
              <a:t>médicas</a:t>
            </a:r>
            <a:r>
              <a:rPr lang="en-US" dirty="0"/>
              <a:t> a </a:t>
            </a:r>
            <a:r>
              <a:rPr lang="en-US" dirty="0" err="1"/>
              <a:t>cambio</a:t>
            </a:r>
            <a:r>
              <a:rPr lang="en-US" dirty="0"/>
              <a:t> de que </a:t>
            </a:r>
            <a:r>
              <a:rPr lang="en-US" dirty="0" err="1"/>
              <a:t>renuncie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derecho a </a:t>
            </a:r>
            <a:r>
              <a:rPr lang="en-US" dirty="0" err="1"/>
              <a:t>demandar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. </a:t>
            </a:r>
            <a:r>
              <a:rPr lang="en-US" dirty="0" err="1"/>
              <a:t>Consulte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 para </a:t>
            </a:r>
            <a:r>
              <a:rPr lang="en-US" dirty="0" err="1"/>
              <a:t>asegurarse</a:t>
            </a:r>
            <a:r>
              <a:rPr lang="en-US" dirty="0"/>
              <a:t> de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cubierto</a:t>
            </a:r>
            <a:r>
              <a:rPr lang="en-US" dirty="0"/>
              <a:t>.
Si no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, </a:t>
            </a:r>
            <a:r>
              <a:rPr lang="en-US" dirty="0" err="1"/>
              <a:t>pagará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. El </a:t>
            </a:r>
            <a:r>
              <a:rPr lang="en-US" dirty="0" err="1"/>
              <a:t>uso</a:t>
            </a:r>
            <a:r>
              <a:rPr lang="en-US" dirty="0"/>
              <a:t> de un </a:t>
            </a:r>
            <a:r>
              <a:rPr lang="en-US" dirty="0" err="1"/>
              <a:t>centro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que </a:t>
            </a:r>
            <a:r>
              <a:rPr lang="en-US" dirty="0" err="1"/>
              <a:t>utiliza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tarifa</a:t>
            </a:r>
            <a:r>
              <a:rPr lang="en-US" dirty="0"/>
              <a:t> de </a:t>
            </a:r>
            <a:r>
              <a:rPr lang="en-US" dirty="0" err="1"/>
              <a:t>escala</a:t>
            </a:r>
            <a:r>
              <a:rPr lang="en-US" dirty="0"/>
              <a:t> </a:t>
            </a:r>
            <a:r>
              <a:rPr lang="en-US" dirty="0" err="1"/>
              <a:t>móvil</a:t>
            </a:r>
            <a:r>
              <a:rPr lang="en-US" dirty="0"/>
              <a:t> le </a:t>
            </a:r>
            <a:r>
              <a:rPr lang="en-US" dirty="0" err="1"/>
              <a:t>ahorrará</a:t>
            </a:r>
            <a:r>
              <a:rPr lang="en-US" dirty="0"/>
              <a:t> dinero.
Si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comparte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de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compañía</a:t>
            </a:r>
            <a:r>
              <a:rPr lang="en-US" dirty="0"/>
              <a:t> de planes de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y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5C579C-FB2D-37E5-4862-2C59FC5E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9" y="1944120"/>
            <a:ext cx="3216729" cy="22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0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F474-F92E-492E-A585-C583A7F1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0764-02CB-4259-A532-0DA86F50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421" y="1289958"/>
            <a:ext cx="9198429" cy="1763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o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es un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que </a:t>
            </a:r>
            <a:r>
              <a:rPr lang="en-US" dirty="0" err="1"/>
              <a:t>cubre</a:t>
            </a:r>
            <a:r>
              <a:rPr lang="en-US" dirty="0"/>
              <a:t> la </a:t>
            </a:r>
            <a:r>
              <a:rPr lang="en-US" dirty="0" err="1"/>
              <a:t>totalidad</a:t>
            </a:r>
            <a:r>
              <a:rPr lang="en-US" dirty="0"/>
              <a:t> o </a:t>
            </a:r>
            <a:r>
              <a:rPr lang="en-US" dirty="0" err="1"/>
              <a:t>parte</a:t>
            </a:r>
            <a:r>
              <a:rPr lang="en-US" dirty="0"/>
              <a:t> del </a:t>
            </a:r>
            <a:r>
              <a:rPr lang="en-US" dirty="0" err="1"/>
              <a:t>riesgo</a:t>
            </a:r>
            <a:r>
              <a:rPr lang="en-US" dirty="0"/>
              <a:t> de que </a:t>
            </a:r>
            <a:r>
              <a:rPr lang="en-US" dirty="0" err="1"/>
              <a:t>una</a:t>
            </a:r>
            <a:r>
              <a:rPr lang="en-US" dirty="0"/>
              <a:t> persona </a:t>
            </a:r>
            <a:r>
              <a:rPr lang="en-US" dirty="0" err="1"/>
              <a:t>incurre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. 
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paga</a:t>
            </a:r>
            <a:r>
              <a:rPr lang="en-US" dirty="0"/>
              <a:t> y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póliza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 y </a:t>
            </a:r>
            <a:r>
              <a:rPr lang="en-US" dirty="0" err="1"/>
              <a:t>Ud</a:t>
            </a:r>
            <a:r>
              <a:rPr lang="en-US" dirty="0"/>
              <a:t>. </a:t>
            </a:r>
            <a:r>
              <a:rPr lang="en-US" dirty="0" err="1"/>
              <a:t>comparten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. 
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AB2A7D8-FF52-B003-B552-D5030A64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57" y="3596594"/>
            <a:ext cx="5250885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2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9612-A79D-455C-A23E-41CFD65A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obtengo</a:t>
            </a:r>
            <a:r>
              <a:rPr lang="en-US" dirty="0"/>
              <a:t> un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?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188E-E253-47CF-8BAD-3C0A855F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469571"/>
            <a:ext cx="10153650" cy="4707392"/>
          </a:xfrm>
        </p:spPr>
        <p:txBody>
          <a:bodyPr/>
          <a:lstStyle/>
          <a:p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empleadores</a:t>
            </a:r>
            <a:r>
              <a:rPr lang="en-US" dirty="0"/>
              <a:t> </a:t>
            </a:r>
            <a:r>
              <a:rPr lang="en-US" dirty="0" err="1"/>
              <a:t>ofrecen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beneficio</a:t>
            </a:r>
            <a:r>
              <a:rPr lang="en-US" dirty="0"/>
              <a:t> para </a:t>
            </a:r>
            <a:r>
              <a:rPr lang="en-US" dirty="0" err="1"/>
              <a:t>empleados</a:t>
            </a:r>
            <a:r>
              <a:rPr lang="en-US" dirty="0"/>
              <a:t>. 
Por lo tanto,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del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podrían</a:t>
            </a:r>
            <a:r>
              <a:rPr lang="en-US" dirty="0"/>
              <a:t> </a:t>
            </a:r>
            <a:r>
              <a:rPr lang="en-US" dirty="0" err="1"/>
              <a:t>compartirse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empleador</a:t>
            </a:r>
            <a:r>
              <a:rPr lang="en-US" dirty="0"/>
              <a:t>; </a:t>
            </a:r>
            <a:r>
              <a:rPr lang="en-US" dirty="0" err="1"/>
              <a:t>Ud</a:t>
            </a:r>
            <a:r>
              <a:rPr lang="en-US" dirty="0"/>
              <a:t>. </a:t>
            </a:r>
            <a:r>
              <a:rPr lang="en-US" dirty="0" err="1"/>
              <a:t>recibiría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tarjeta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e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plan. </a:t>
            </a:r>
          </a:p>
          <a:p>
            <a:r>
              <a:rPr lang="en-US" dirty="0"/>
              <a:t>La </a:t>
            </a:r>
            <a:r>
              <a:rPr lang="en-US" dirty="0" err="1"/>
              <a:t>mayoría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un </a:t>
            </a:r>
            <a:r>
              <a:rPr lang="en-US" b="1" dirty="0"/>
              <a:t>Mercado de </a:t>
            </a:r>
            <a:r>
              <a:rPr lang="en-US" b="1" dirty="0" err="1"/>
              <a:t>Seguros</a:t>
            </a:r>
            <a:r>
              <a:rPr lang="en-US" b="1" dirty="0"/>
              <a:t> </a:t>
            </a:r>
            <a:r>
              <a:rPr lang="en-US" b="1" dirty="0" err="1"/>
              <a:t>Médicos</a:t>
            </a:r>
            <a:r>
              <a:rPr lang="en-US" dirty="0"/>
              <a:t>. 
Este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facilita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al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 La </a:t>
            </a:r>
            <a:r>
              <a:rPr lang="en-US" dirty="0" err="1"/>
              <a:t>cantidad</a:t>
            </a:r>
            <a:r>
              <a:rPr lang="en-US" dirty="0"/>
              <a:t> que </a:t>
            </a:r>
            <a:r>
              <a:rPr lang="en-US" dirty="0" err="1"/>
              <a:t>pague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se </a:t>
            </a:r>
            <a:r>
              <a:rPr lang="en-US" dirty="0" err="1"/>
              <a:t>basará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ingresos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tamaño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, las </a:t>
            </a:r>
            <a:r>
              <a:rPr lang="en-US" dirty="0" err="1"/>
              <a:t>edades</a:t>
            </a:r>
            <a:r>
              <a:rPr lang="en-US" dirty="0"/>
              <a:t> y </a:t>
            </a:r>
            <a:r>
              <a:rPr lang="en-US" dirty="0" err="1"/>
              <a:t>si</a:t>
            </a:r>
            <a:r>
              <a:rPr lang="en-US" dirty="0"/>
              <a:t> hay </a:t>
            </a:r>
            <a:r>
              <a:rPr lang="en-US" dirty="0" err="1"/>
              <a:t>fumadores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familia</a:t>
            </a:r>
            <a:r>
              <a:rPr lang="en-US" dirty="0"/>
              <a:t>. </a:t>
            </a:r>
            <a:r>
              <a:rPr lang="en-US" dirty="0" err="1"/>
              <a:t>Según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que </a:t>
            </a:r>
            <a:r>
              <a:rPr lang="en-US" dirty="0" err="1"/>
              <a:t>proporcione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calificar</a:t>
            </a:r>
            <a:r>
              <a:rPr lang="en-US" dirty="0"/>
              <a:t> para </a:t>
            </a:r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o </a:t>
            </a:r>
            <a:r>
              <a:rPr lang="en-US" b="1" dirty="0" err="1"/>
              <a:t>subsidios</a:t>
            </a:r>
            <a:r>
              <a:rPr lang="en-US" dirty="0"/>
              <a:t> que </a:t>
            </a:r>
            <a:r>
              <a:rPr lang="en-US" dirty="0" err="1"/>
              <a:t>reducen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de la prima </a:t>
            </a:r>
            <a:r>
              <a:rPr lang="en-US" dirty="0" err="1"/>
              <a:t>mensual</a:t>
            </a:r>
            <a:r>
              <a:rPr lang="en-US" dirty="0"/>
              <a:t>.
 </a:t>
            </a: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2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CA81-A581-4AC2-B91A-C099236B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un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?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CEC-A798-48F7-A134-C84430CC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Ciudadanos</a:t>
            </a:r>
            <a:r>
              <a:rPr lang="en-US" dirty="0"/>
              <a:t> </a:t>
            </a:r>
            <a:r>
              <a:rPr lang="en-US" dirty="0" err="1"/>
              <a:t>nacidos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EE.UU.
</a:t>
            </a:r>
            <a:r>
              <a:rPr lang="en-US" dirty="0" err="1"/>
              <a:t>Ciudadanos</a:t>
            </a:r>
            <a:r>
              <a:rPr lang="en-US" dirty="0"/>
              <a:t> </a:t>
            </a:r>
            <a:r>
              <a:rPr lang="en-US" dirty="0" err="1"/>
              <a:t>naturalizados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EE.UU.</a:t>
            </a:r>
          </a:p>
          <a:p>
            <a:r>
              <a:rPr lang="en-US" dirty="0" err="1"/>
              <a:t>Inmigrantes</a:t>
            </a:r>
            <a:r>
              <a:rPr lang="en-US" dirty="0"/>
              <a:t> </a:t>
            </a:r>
            <a:r>
              <a:rPr lang="en-US" dirty="0" err="1"/>
              <a:t>legalmente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(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trabajadores</a:t>
            </a:r>
            <a:r>
              <a:rPr lang="en-US" dirty="0"/>
              <a:t> H2A)
</a:t>
            </a:r>
            <a:r>
              <a:rPr lang="en-US" dirty="0" err="1"/>
              <a:t>Aquellos</a:t>
            </a:r>
            <a:r>
              <a:rPr lang="en-US" dirty="0"/>
              <a:t> </a:t>
            </a:r>
            <a:r>
              <a:rPr lang="en-US" dirty="0" err="1"/>
              <a:t>considerados</a:t>
            </a:r>
            <a:r>
              <a:rPr lang="en-US" dirty="0"/>
              <a:t> </a:t>
            </a:r>
            <a:r>
              <a:rPr lang="en-US" dirty="0" err="1"/>
              <a:t>residentes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 para fines </a:t>
            </a:r>
            <a:r>
              <a:rPr lang="en-US" dirty="0" err="1"/>
              <a:t>fiscales</a:t>
            </a:r>
            <a:r>
              <a:rPr lang="en-US" dirty="0"/>
              <a:t> son </a:t>
            </a:r>
            <a:r>
              <a:rPr lang="en-US" dirty="0" err="1"/>
              <a:t>elegibles</a:t>
            </a:r>
            <a:r>
              <a:rPr lang="en-US" dirty="0"/>
              <a:t> para la </a:t>
            </a:r>
            <a:r>
              <a:rPr lang="en-US" dirty="0" err="1"/>
              <a:t>cobertura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del Mercado de </a:t>
            </a:r>
            <a:r>
              <a:rPr lang="en-US" dirty="0" err="1"/>
              <a:t>Seguros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®</a:t>
            </a:r>
          </a:p>
          <a:p>
            <a:r>
              <a:rPr lang="en-US" dirty="0"/>
              <a:t>Los </a:t>
            </a:r>
            <a:r>
              <a:rPr lang="en-US" dirty="0" err="1"/>
              <a:t>inmigrantes</a:t>
            </a:r>
            <a:r>
              <a:rPr lang="en-US" dirty="0"/>
              <a:t> </a:t>
            </a:r>
            <a:r>
              <a:rPr lang="en-US" dirty="0" err="1"/>
              <a:t>indocumentados</a:t>
            </a:r>
            <a:r>
              <a:rPr lang="en-US" dirty="0"/>
              <a:t> </a:t>
            </a:r>
            <a:r>
              <a:rPr lang="en-US" b="1" dirty="0"/>
              <a:t>no son </a:t>
            </a:r>
            <a:r>
              <a:rPr lang="en-US" b="1" dirty="0" err="1"/>
              <a:t>elegibles</a:t>
            </a:r>
            <a:r>
              <a:rPr lang="en-US" b="1" dirty="0"/>
              <a:t> </a:t>
            </a:r>
            <a:r>
              <a:rPr lang="en-US" dirty="0"/>
              <a:t>para </a:t>
            </a:r>
            <a:r>
              <a:rPr lang="en-US" dirty="0" err="1"/>
              <a:t>comprar</a:t>
            </a:r>
            <a:r>
              <a:rPr lang="en-US" dirty="0"/>
              <a:t> un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b="1" dirty="0"/>
              <a:t>Mercado de </a:t>
            </a:r>
            <a:r>
              <a:rPr lang="en-US" b="1" dirty="0" err="1"/>
              <a:t>Seguros</a:t>
            </a:r>
            <a:r>
              <a:rPr lang="en-US" b="1" dirty="0"/>
              <a:t> </a:t>
            </a:r>
            <a:r>
              <a:rPr lang="en-US" b="1" dirty="0" err="1"/>
              <a:t>Médicos</a:t>
            </a:r>
            <a:r>
              <a:rPr lang="en-US" dirty="0"/>
              <a:t>.  Pero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cobertura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dirty="0" err="1"/>
              <a:t>documentados</a:t>
            </a:r>
            <a:r>
              <a:rPr lang="en-US" dirty="0"/>
              <a:t> o </a:t>
            </a:r>
            <a:r>
              <a:rPr lang="en-US" dirty="0" err="1"/>
              <a:t>miembros</a:t>
            </a:r>
            <a:r>
              <a:rPr lang="en-US" dirty="0"/>
              <a:t> de la </a:t>
            </a:r>
            <a:r>
              <a:rPr lang="en-US" dirty="0" err="1"/>
              <a:t>familia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526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AACF-5FCA-4A41-972D-BDB7E83E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pasa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cuidado</a:t>
            </a:r>
            <a:r>
              <a:rPr lang="en-US" dirty="0"/>
              <a:t> dental?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3567-2E34-4377-AAC8-33971CD3F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El </a:t>
            </a:r>
            <a:r>
              <a:rPr lang="en-US" dirty="0" err="1"/>
              <a:t>cuidado</a:t>
            </a:r>
            <a:r>
              <a:rPr lang="en-US" dirty="0"/>
              <a:t> dental es </a:t>
            </a:r>
            <a:r>
              <a:rPr lang="en-US" dirty="0" err="1"/>
              <a:t>importante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. 
La </a:t>
            </a:r>
            <a:r>
              <a:rPr lang="en-US" dirty="0" err="1"/>
              <a:t>atención</a:t>
            </a:r>
            <a:r>
              <a:rPr lang="en-US" dirty="0"/>
              <a:t> dental </a:t>
            </a:r>
            <a:r>
              <a:rPr lang="en-US" dirty="0" err="1"/>
              <a:t>generalmente</a:t>
            </a:r>
            <a:r>
              <a:rPr lang="en-US" dirty="0"/>
              <a:t>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cubierta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 </a:t>
            </a:r>
          </a:p>
          <a:p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clínicas</a:t>
            </a:r>
            <a:r>
              <a:rPr lang="en-US" dirty="0"/>
              <a:t> </a:t>
            </a:r>
            <a:r>
              <a:rPr lang="en-US" dirty="0" err="1"/>
              <a:t>ofrecen</a:t>
            </a:r>
            <a:r>
              <a:rPr lang="en-US" dirty="0"/>
              <a:t> </a:t>
            </a:r>
            <a:r>
              <a:rPr lang="en-US" dirty="0" err="1"/>
              <a:t>atención</a:t>
            </a:r>
            <a:r>
              <a:rPr lang="en-US" dirty="0"/>
              <a:t> dental </a:t>
            </a:r>
            <a:r>
              <a:rPr lang="en-US" dirty="0" err="1"/>
              <a:t>gratuita</a:t>
            </a:r>
            <a:r>
              <a:rPr lang="en-US" dirty="0"/>
              <a:t> o de bajo </a:t>
            </a:r>
            <a:r>
              <a:rPr lang="en-US" dirty="0" err="1"/>
              <a:t>costo</a:t>
            </a:r>
            <a:r>
              <a:rPr lang="en-US" dirty="0"/>
              <a:t> y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emergencia</a:t>
            </a:r>
            <a:r>
              <a:rPr lang="en-US" dirty="0"/>
              <a:t>.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un </a:t>
            </a:r>
            <a:r>
              <a:rPr lang="en-US" dirty="0" err="1"/>
              <a:t>proveedor</a:t>
            </a:r>
            <a:r>
              <a:rPr lang="en-US" dirty="0"/>
              <a:t> local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sitio web: </a:t>
            </a:r>
            <a:r>
              <a:rPr lang="en-US" u="sng" dirty="0">
                <a:hlinkClick r:id="rId3"/>
              </a:rPr>
              <a:t>https://www.authoritydental.org/toothwisdom</a:t>
            </a:r>
            <a:r>
              <a:rPr lang="en-US" dirty="0"/>
              <a:t>. </a:t>
            </a:r>
          </a:p>
          <a:p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empleadores</a:t>
            </a:r>
            <a:r>
              <a:rPr lang="en-US" dirty="0"/>
              <a:t> </a:t>
            </a:r>
            <a:r>
              <a:rPr lang="en-US" dirty="0" err="1"/>
              <a:t>ofrecen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dental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b="1" dirty="0" err="1"/>
              <a:t>beneficio</a:t>
            </a:r>
            <a:r>
              <a:rPr lang="en-US" b="1" dirty="0"/>
              <a:t> para </a:t>
            </a:r>
            <a:r>
              <a:rPr lang="en-US" b="1" dirty="0" err="1"/>
              <a:t>empleados</a:t>
            </a:r>
            <a:r>
              <a:rPr lang="en-US" dirty="0"/>
              <a:t>. 
Si no lo </a:t>
            </a:r>
            <a:r>
              <a:rPr lang="en-US" dirty="0" err="1"/>
              <a:t>hacen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usar </a:t>
            </a:r>
            <a:r>
              <a:rPr lang="en-US" dirty="0" err="1"/>
              <a:t>el</a:t>
            </a:r>
            <a:r>
              <a:rPr lang="en-US" dirty="0"/>
              <a:t> Mercado de </a:t>
            </a:r>
            <a:r>
              <a:rPr lang="en-US" dirty="0" err="1"/>
              <a:t>Seguros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para </a:t>
            </a:r>
            <a:r>
              <a:rPr lang="en-US" dirty="0" err="1"/>
              <a:t>encontrar</a:t>
            </a:r>
            <a:r>
              <a:rPr lang="en-US" dirty="0"/>
              <a:t> un plan de </a:t>
            </a:r>
            <a:r>
              <a:rPr lang="en-US" dirty="0" err="1"/>
              <a:t>seguro</a:t>
            </a:r>
            <a:r>
              <a:rPr lang="en-US" dirty="0"/>
              <a:t> dental. 
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tendrá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dirty="0"/>
              <a:t>prima </a:t>
            </a:r>
            <a:r>
              <a:rPr lang="en-US" b="1" dirty="0" err="1"/>
              <a:t>mensual</a:t>
            </a:r>
            <a:r>
              <a:rPr lang="en-US" b="1" dirty="0"/>
              <a:t>, </a:t>
            </a:r>
            <a:r>
              <a:rPr lang="en-US" b="1" dirty="0" err="1"/>
              <a:t>copagos</a:t>
            </a:r>
            <a:r>
              <a:rPr lang="en-US" b="1" dirty="0"/>
              <a:t>, </a:t>
            </a:r>
            <a:r>
              <a:rPr lang="en-US" b="1" dirty="0" err="1"/>
              <a:t>coseguro</a:t>
            </a:r>
            <a:r>
              <a:rPr lang="en-US" b="1" dirty="0"/>
              <a:t> </a:t>
            </a:r>
            <a:r>
              <a:rPr lang="en-US" dirty="0"/>
              <a:t>y </a:t>
            </a:r>
            <a:r>
              <a:rPr lang="en-US" b="1" dirty="0" err="1"/>
              <a:t>costos</a:t>
            </a:r>
            <a:r>
              <a:rPr lang="en-US" b="1" dirty="0"/>
              <a:t> </a:t>
            </a:r>
            <a:r>
              <a:rPr lang="en-US" b="1" dirty="0" err="1"/>
              <a:t>deducibles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0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A1395706689408624B19AE0A5FCC5" ma:contentTypeVersion="13" ma:contentTypeDescription="Create a new document." ma:contentTypeScope="" ma:versionID="58bfb061ae7e3d510acdecd1ba161208">
  <xsd:schema xmlns:xsd="http://www.w3.org/2001/XMLSchema" xmlns:xs="http://www.w3.org/2001/XMLSchema" xmlns:p="http://schemas.microsoft.com/office/2006/metadata/properties" xmlns:ns3="f0b49d49-c6f3-4515-a569-bf7c2e7e0c6e" xmlns:ns4="b55e27d5-238c-4282-93e4-c54b55b5ebe1" targetNamespace="http://schemas.microsoft.com/office/2006/metadata/properties" ma:root="true" ma:fieldsID="75c127a2710ea295ac7aecc5a8ebe105" ns3:_="" ns4:_="">
    <xsd:import namespace="f0b49d49-c6f3-4515-a569-bf7c2e7e0c6e"/>
    <xsd:import namespace="b55e27d5-238c-4282-93e4-c54b55b5eb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49d49-c6f3-4515-a569-bf7c2e7e0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e27d5-238c-4282-93e4-c54b55b5e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D53E61-C949-4DB9-B486-3CA7EF2F7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b49d49-c6f3-4515-a569-bf7c2e7e0c6e"/>
    <ds:schemaRef ds:uri="b55e27d5-238c-4282-93e4-c54b55b5e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329DD-2455-41E6-91D5-D8578E647AA2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f0b49d49-c6f3-4515-a569-bf7c2e7e0c6e"/>
    <ds:schemaRef ds:uri="http://schemas.microsoft.com/office/2006/metadata/properties"/>
    <ds:schemaRef ds:uri="http://purl.org/dc/terms/"/>
    <ds:schemaRef ds:uri="http://schemas.openxmlformats.org/package/2006/metadata/core-properties"/>
    <ds:schemaRef ds:uri="b55e27d5-238c-4282-93e4-c54b55b5ebe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49270A-45DD-4DC5-B275-57A003B4A3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698667d-8817-4ad9-a7f2-bb287f867e5f}" enabled="0" method="" siteId="{a698667d-8817-4ad9-a7f2-bb287f867e5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4961</Words>
  <Application>Microsoft Macintosh PowerPoint</Application>
  <PresentationFormat>Widescreen</PresentationFormat>
  <Paragraphs>152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Su logo aquí
</vt:lpstr>
      <vt:lpstr>PowerPoint Presentation</vt:lpstr>
      <vt:lpstr>¡Cuidarse es importante! ¿Dónde puedo recibir tratamiento médico?
</vt:lpstr>
      <vt:lpstr> ¿Cuánto costará si no tengo seguro?
</vt:lpstr>
      <vt:lpstr>¿Quién cubre los costos si me lesiono?
</vt:lpstr>
      <vt:lpstr> ¿Qué es el seguro médico? 
</vt:lpstr>
      <vt:lpstr>¿Cómo obtengo un seguro de salud?
</vt:lpstr>
      <vt:lpstr> ¿Quién puede obtener un seguro de salud?
</vt:lpstr>
      <vt:lpstr> ¿Qué pasa con el cuidado dental?
</vt:lpstr>
      <vt:lpstr> ¿Cómo uso el seguro médico y dental?
</vt:lpstr>
      <vt:lpstr>¿Cómo funciona el seguro de salud?
</vt:lpstr>
      <vt:lpstr> ¿Cómo uso el seguro de salud?
</vt:lpstr>
      <vt:lpstr> ¿Cómo funciona el seguro de salud?
</vt:lpstr>
      <vt:lpstr> ¿Cómo uso el seguro de salud?
</vt:lpstr>
      <vt:lpstr> ¿Cómo uso el seguro de salud?
</vt:lpstr>
      <vt:lpstr> Conoce a Dani - Un caso de estudio
</vt:lpstr>
      <vt:lpstr> Conoce a Dani - Un caso de estudio
</vt:lpstr>
      <vt:lpstr>Meet Dani - A Case Study</vt:lpstr>
      <vt:lpstr>Meet Dani - A Case Study</vt:lpstr>
      <vt:lpstr>¿Qué escenario elegiría?
</vt:lpstr>
      <vt:lpstr>Recursos
</vt:lpstr>
      <vt:lpstr>Temas cubiertos en el día de hoy:</vt:lpstr>
      <vt:lpstr>Gracias por participar en nuestro programa
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Michaella McCreery</dc:creator>
  <cp:lastModifiedBy>Gorgo-Gourovitch, Maria A C</cp:lastModifiedBy>
  <cp:revision>27</cp:revision>
  <dcterms:created xsi:type="dcterms:W3CDTF">2022-11-16T19:02:46Z</dcterms:created>
  <dcterms:modified xsi:type="dcterms:W3CDTF">2023-01-11T18:45:09Z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0x010100F8FA1395706689408624B19AE0A5FCC5</vt:lpwstr>
  </property>
</Properties>
</file>